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8" r:id="rId1"/>
  </p:sldMasterIdLst>
  <p:notesMasterIdLst>
    <p:notesMasterId r:id="rId52"/>
  </p:notesMasterIdLst>
  <p:sldIdLst>
    <p:sldId id="256" r:id="rId2"/>
    <p:sldId id="350" r:id="rId3"/>
    <p:sldId id="391" r:id="rId4"/>
    <p:sldId id="288" r:id="rId5"/>
    <p:sldId id="346" r:id="rId6"/>
    <p:sldId id="418" r:id="rId7"/>
    <p:sldId id="419" r:id="rId8"/>
    <p:sldId id="420" r:id="rId9"/>
    <p:sldId id="415" r:id="rId10"/>
    <p:sldId id="359" r:id="rId11"/>
    <p:sldId id="333" r:id="rId12"/>
    <p:sldId id="336" r:id="rId13"/>
    <p:sldId id="337" r:id="rId14"/>
    <p:sldId id="377" r:id="rId15"/>
    <p:sldId id="335" r:id="rId16"/>
    <p:sldId id="414" r:id="rId17"/>
    <p:sldId id="360" r:id="rId18"/>
    <p:sldId id="334" r:id="rId19"/>
    <p:sldId id="386" r:id="rId20"/>
    <p:sldId id="387" r:id="rId21"/>
    <p:sldId id="343" r:id="rId22"/>
    <p:sldId id="378" r:id="rId23"/>
    <p:sldId id="379" r:id="rId24"/>
    <p:sldId id="342" r:id="rId25"/>
    <p:sldId id="382" r:id="rId26"/>
    <p:sldId id="381" r:id="rId27"/>
    <p:sldId id="367" r:id="rId28"/>
    <p:sldId id="338" r:id="rId29"/>
    <p:sldId id="344" r:id="rId30"/>
    <p:sldId id="339" r:id="rId31"/>
    <p:sldId id="340" r:id="rId32"/>
    <p:sldId id="341" r:id="rId33"/>
    <p:sldId id="345" r:id="rId34"/>
    <p:sldId id="388" r:id="rId35"/>
    <p:sldId id="389" r:id="rId36"/>
    <p:sldId id="411" r:id="rId37"/>
    <p:sldId id="348" r:id="rId38"/>
    <p:sldId id="349" r:id="rId39"/>
    <p:sldId id="394" r:id="rId40"/>
    <p:sldId id="396" r:id="rId41"/>
    <p:sldId id="397" r:id="rId42"/>
    <p:sldId id="398" r:id="rId43"/>
    <p:sldId id="399" r:id="rId44"/>
    <p:sldId id="400" r:id="rId45"/>
    <p:sldId id="322" r:id="rId46"/>
    <p:sldId id="409" r:id="rId47"/>
    <p:sldId id="417" r:id="rId48"/>
    <p:sldId id="408" r:id="rId49"/>
    <p:sldId id="330" r:id="rId50"/>
    <p:sldId id="311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FF00"/>
    <a:srgbClr val="0033CC"/>
    <a:srgbClr val="FF3399"/>
    <a:srgbClr val="FFFF66"/>
    <a:srgbClr val="E9D3BD"/>
    <a:srgbClr val="DDDDDD"/>
    <a:srgbClr val="CC9900"/>
    <a:srgbClr val="CC6600"/>
    <a:srgbClr val="99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C956B-34F1-4A1C-BF75-E6B5767E6A8B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F117F-8C00-4F2D-B657-B396781E1A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246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013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239415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363668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287542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229200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598888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43342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437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27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373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789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269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699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269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3786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023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0658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pPr/>
              <a:t>5/27/2017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9074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pm18-31\Desktop\PLC\Professional%20Learning%20Community%20&#3605;&#3629;&#3609;&#3607;&#3637;&#3656;%201%20%20--%20PLAN%20--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pm18-31\Desktop\PLC\Professional%20Learning%20Community%20&#3605;&#3629;&#3609;&#3607;&#3637;&#3656;%202%20%20--%20DO%20--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pm18-31\Desktop\PLC\Professional%20Learning%20Community%20&#3605;&#3629;&#3609;&#3607;&#3637;&#3656;%203%20%20--%20SEE%20--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79376" y="138987"/>
            <a:ext cx="11802772" cy="663905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79377" y="138986"/>
            <a:ext cx="11802771" cy="12997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72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PLC </a:t>
            </a:r>
            <a:r>
              <a:rPr lang="th-TH" sz="72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ในสถานศึกษา</a:t>
            </a:r>
            <a:endParaRPr lang="en-US" sz="7200" b="1" cap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5191" y="3297728"/>
            <a:ext cx="8515580" cy="25145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h-TH" sz="40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นพรัตน์  รุ่งโรจน์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h-TH" sz="40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ผู้อำนวยการโรงเรียนอนุบาลวัดคลองใหญ่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h-TH" sz="4000" b="1" dirty="0" err="1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วิทย</a:t>
            </a:r>
            <a:r>
              <a:rPr lang="th-TH" sz="4000" b="1" dirty="0">
                <a:solidFill>
                  <a:schemeClr val="bg1"/>
                </a:solidFill>
                <a:latin typeface="TH Charmonman" panose="03000500040000020004" pitchFamily="66" charset="-34"/>
                <a:cs typeface="TH Charmonman" panose="03000500040000020004" pitchFamily="66" charset="-34"/>
              </a:rPr>
              <a:t>ฐานะ เชี่ยวชาญ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28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7143" y="151213"/>
            <a:ext cx="5087156" cy="66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2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53" y="541287"/>
            <a:ext cx="10364451" cy="592097"/>
          </a:xfrm>
        </p:spPr>
        <p:txBody>
          <a:bodyPr>
            <a:normAutofit fontScale="90000"/>
          </a:bodyPr>
          <a:lstStyle/>
          <a:p>
            <a:r>
              <a:rPr lang="th-TH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/>
            </a:r>
            <a:br>
              <a:rPr lang="th-TH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73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</a:t>
            </a:r>
            <a:r>
              <a:rPr lang="th-TH" sz="73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่</a:t>
            </a:r>
            <a:r>
              <a:rPr lang="th-TH" sz="73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วม</a:t>
            </a:r>
            <a:r>
              <a:rPr lang="th-TH" sz="73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เรียนรู้เพื่อการเปลี่ยนแปลง</a:t>
            </a:r>
            <a:endParaRPr lang="en-US" sz="4400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88653" y="1478792"/>
            <a:ext cx="10265088" cy="341628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6000" b="1" kern="1800" dirty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พลัง</a:t>
            </a:r>
            <a:r>
              <a:rPr lang="th-TH" sz="6000" b="1" kern="1800" dirty="0" smtClean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สำคัญ  ที่สามารถเปลี่ยน</a:t>
            </a:r>
            <a:r>
              <a:rPr lang="th-TH" sz="6000" b="1" kern="1800" dirty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ผ่าน</a:t>
            </a:r>
            <a:r>
              <a:rPr lang="th-TH" sz="6000" b="1" kern="1800" dirty="0" smtClean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จาก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6000" b="1" kern="1800" dirty="0" smtClean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th-TH" sz="6000" b="1" kern="1800" dirty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“โรงเรียน” สู่ “ชุมชนการเรียนรู้ทางวิชาชีพ” </a:t>
            </a:r>
            <a:endParaRPr lang="th-TH" sz="6000" b="1" kern="1800" dirty="0" smtClean="0">
              <a:solidFill>
                <a:srgbClr val="292B2C"/>
              </a:solidFill>
              <a:latin typeface="Arial" panose="020B0604020202020204" pitchFamily="34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6000" b="1" kern="1800" dirty="0" smtClean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เพื่อการปฏิรูป</a:t>
            </a:r>
            <a:r>
              <a:rPr lang="th-TH" sz="6000" b="1" kern="1800" dirty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การจัดการ</a:t>
            </a:r>
            <a:r>
              <a:rPr lang="th-TH" sz="6000" b="1" kern="1800" dirty="0" smtClean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เรียนรู้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6000" b="1" kern="1800" dirty="0" smtClean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คือการ</a:t>
            </a:r>
            <a:r>
              <a:rPr lang="th-TH" sz="6000" b="1" kern="1800" dirty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ทำงาน</a:t>
            </a:r>
            <a:r>
              <a:rPr lang="th-TH" sz="6000" b="1" kern="1800" dirty="0" smtClean="0">
                <a:solidFill>
                  <a:srgbClr val="292B2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ร่วมกัน เพื่อ</a:t>
            </a:r>
            <a:r>
              <a:rPr lang="th-TH" sz="6000" b="1" u="sng" kern="18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ngsana New" panose="02020603050405020304" pitchFamily="18" charset="-34"/>
              </a:rPr>
              <a:t>คุณภาพผู้เรียน</a:t>
            </a:r>
            <a:endParaRPr lang="en-US" sz="6000" b="1" u="sng" dirty="0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644743" y="4758376"/>
            <a:ext cx="2547257" cy="18549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แต่.....ครู/เด็ก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9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60" r="1363"/>
          <a:stretch/>
        </p:blipFill>
        <p:spPr>
          <a:xfrm>
            <a:off x="154128" y="195437"/>
            <a:ext cx="11903315" cy="6532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958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3" t="15730" r="1633"/>
          <a:stretch/>
        </p:blipFill>
        <p:spPr>
          <a:xfrm>
            <a:off x="19927" y="0"/>
            <a:ext cx="1217207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29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94"/>
          <a:stretch/>
        </p:blipFill>
        <p:spPr>
          <a:xfrm>
            <a:off x="16967" y="0"/>
            <a:ext cx="12175033" cy="68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553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6" t="15021" r="701"/>
          <a:stretch/>
        </p:blipFill>
        <p:spPr>
          <a:xfrm>
            <a:off x="40944" y="136478"/>
            <a:ext cx="12121707" cy="655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5320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ในภาพอาจจะมี ข้อควา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615"/>
          <a:stretch/>
        </p:blipFill>
        <p:spPr bwMode="auto">
          <a:xfrm>
            <a:off x="0" y="0"/>
            <a:ext cx="12167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601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729" y="68551"/>
            <a:ext cx="10622507" cy="6721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613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964" y="373698"/>
            <a:ext cx="7454674" cy="874992"/>
          </a:xfrm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สิ่งที่โรงเรียน</a:t>
            </a:r>
            <a:r>
              <a:rPr lang="en-US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……..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  เมื่อตัดสินใจเปลี่ยน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1927723" y="2094927"/>
            <a:ext cx="7615522" cy="394526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จุฬาลงกรณ์</a:t>
            </a:r>
            <a:r>
              <a:rPr lang="th-TH" sz="4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</a:p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จัดอบรม 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Active Learning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ให้ความรู้ความเข้าใจ วางแผนการทำงานร่วมกัน มีหลักสูตรมีคู่มือ </a:t>
            </a:r>
            <a:endParaRPr lang="en-US" sz="4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0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 สร้างทีม การทำงานชัดเจน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394469"/>
            <a:ext cx="10045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กำลังสำคัญ คือ ความร่วมมือระหว่าง   </a:t>
            </a:r>
            <a:r>
              <a:rPr lang="th-TH" sz="3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สพป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จุฬาลงกรณ์มหาวิทยาลัย  ครู  ผู้บริหาร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7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2228044" y="2039278"/>
            <a:ext cx="8135737" cy="3962276"/>
          </a:xfrm>
          <a:prstGeom prst="hex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เกิดทีมงาน  </a:t>
            </a:r>
            <a:r>
              <a:rPr lang="en-US" sz="5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C&amp;M </a:t>
            </a:r>
            <a:endParaRPr lang="th-TH" sz="5400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ศึกษานิเทศก์ เพื่อนครู</a:t>
            </a:r>
          </a:p>
          <a:p>
            <a:pPr algn="ctr"/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</a:t>
            </a:r>
            <a:r>
              <a:rPr lang="en-US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อาจารย์จากมหาวิทยาลัย</a:t>
            </a:r>
          </a:p>
          <a:p>
            <a:pPr algn="ctr"/>
            <a:r>
              <a:rPr lang="th-TH" sz="48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ให้กำลังใจ/ชวนคิด/สะท้อนคิด</a:t>
            </a:r>
            <a:endParaRPr lang="en-US" sz="48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76964" y="373698"/>
            <a:ext cx="7454674" cy="874992"/>
          </a:xfrm>
          <a:prstGeom prst="rect">
            <a:avLst/>
          </a:prstGeom>
          <a:solidFill>
            <a:srgbClr val="FF99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สิ่งที่โรงเรียน</a:t>
            </a:r>
            <a:r>
              <a:rPr lang="en-US" sz="48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……..</a:t>
            </a:r>
            <a:r>
              <a:rPr lang="th-TH" sz="48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  เมื่อตัดสินใจเปลี่ยน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914400" y="1394469"/>
            <a:ext cx="10045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กำลังสำคัญ คือ ความร่วมมือระหว่าง   </a:t>
            </a:r>
            <a:r>
              <a:rPr lang="th-TH" sz="3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สพป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จุฬาลงกรณ์มหาวิทยาลัย  ครู  ผู้บริหาร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974" y="3039745"/>
            <a:ext cx="10364451" cy="15961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ในภาพอาจจะมี หนึ่งคนขึ้นไป และ ข้อควา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4" b="4204"/>
          <a:stretch/>
        </p:blipFill>
        <p:spPr bwMode="auto">
          <a:xfrm>
            <a:off x="843253" y="25758"/>
            <a:ext cx="10504867" cy="68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6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19173" y="2137893"/>
            <a:ext cx="7035973" cy="3942601"/>
          </a:xfrm>
          <a:prstGeom prst="hexago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ทีมครู </a:t>
            </a:r>
            <a:r>
              <a:rPr lang="en-US" sz="5400" b="1" dirty="0" err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Budy</a:t>
            </a:r>
            <a:r>
              <a:rPr lang="en-US" sz="5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5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วางแผนกิจกรรม เลือกแผน เขียนแผน</a:t>
            </a:r>
          </a:p>
          <a:p>
            <a:pPr algn="ctr"/>
            <a:r>
              <a:rPr lang="th-TH" sz="4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เข้าสอน และ </a:t>
            </a:r>
          </a:p>
          <a:p>
            <a:pPr algn="ctr"/>
            <a:r>
              <a:rPr lang="th-TH" sz="48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สะท้อนคิด </a:t>
            </a:r>
            <a:r>
              <a:rPr lang="en-US" sz="48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48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รอบ ปรับ</a:t>
            </a:r>
            <a:endParaRPr lang="en-US" sz="4800" b="1" dirty="0" smtClean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76964" y="373698"/>
            <a:ext cx="7454674" cy="874992"/>
          </a:xfrm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สิ่งที่โรงเรียน</a:t>
            </a:r>
            <a:r>
              <a:rPr lang="en-US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……..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  เมื่อตัดสินใจเปลี่ยน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914400" y="1394469"/>
            <a:ext cx="10045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กำลังสำคัญ คือ ความร่วมมือระหว่าง   </a:t>
            </a:r>
            <a:r>
              <a:rPr lang="th-TH" sz="3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สพป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จุฬาลงกรณ์มหาวิทยาลัย  ครู  ผู้บริหาร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7" t="4600" r="4959" b="13055"/>
          <a:stretch/>
        </p:blipFill>
        <p:spPr bwMode="auto">
          <a:xfrm>
            <a:off x="415022" y="122784"/>
            <a:ext cx="11472178" cy="6625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10255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80" t="4141" r="10890" b="11233"/>
          <a:stretch/>
        </p:blipFill>
        <p:spPr bwMode="auto">
          <a:xfrm>
            <a:off x="562839" y="107454"/>
            <a:ext cx="10996814" cy="6641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41254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84" t="3449" r="4331" b="12835"/>
          <a:stretch/>
        </p:blipFill>
        <p:spPr bwMode="auto">
          <a:xfrm>
            <a:off x="128789" y="154545"/>
            <a:ext cx="11711958" cy="6581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7293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5" t="5520" r="4331" b="13058"/>
          <a:stretch/>
        </p:blipFill>
        <p:spPr bwMode="auto">
          <a:xfrm>
            <a:off x="270457" y="124911"/>
            <a:ext cx="11638084" cy="6623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3925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7" t="4139" r="5362" b="13752"/>
          <a:stretch/>
        </p:blipFill>
        <p:spPr bwMode="auto">
          <a:xfrm>
            <a:off x="282832" y="161478"/>
            <a:ext cx="11218001" cy="658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0352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7" t="4169" r="4073" b="13388"/>
          <a:stretch/>
        </p:blipFill>
        <p:spPr bwMode="auto">
          <a:xfrm>
            <a:off x="487454" y="166630"/>
            <a:ext cx="11243759" cy="654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12169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889420" y="0"/>
            <a:ext cx="3567448" cy="1262130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342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PLC </a:t>
            </a:r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คืออะไร</a:t>
            </a:r>
            <a:endParaRPr lang="th-TH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18573" y="1381260"/>
            <a:ext cx="8068615" cy="45259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h-TH" sz="1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เครื่องมือในการดำรงชีวิตที่ดีของครูในยุคศตวรรษที่21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1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- ครูต้องเปลี่ยนบทบาทจาก 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1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</a:t>
            </a:r>
            <a:r>
              <a:rPr lang="th-TH" sz="14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ครูสอน (</a:t>
            </a:r>
            <a:r>
              <a:rPr lang="en-US" sz="14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teacher</a:t>
            </a:r>
            <a:r>
              <a:rPr lang="th-TH" sz="14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1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มาเป็น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1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</a:t>
            </a:r>
            <a:r>
              <a:rPr lang="th-TH" sz="144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ครูฝึก (</a:t>
            </a:r>
            <a:r>
              <a:rPr lang="en-US" sz="144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Coach</a:t>
            </a:r>
            <a:r>
              <a:rPr lang="th-TH" sz="144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1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1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</a:t>
            </a:r>
            <a:r>
              <a:rPr lang="th-TH" sz="144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ครูผู้อำนวยความสะดวกในการเรียน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144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(</a:t>
            </a:r>
            <a:r>
              <a:rPr lang="en-US" sz="144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Learning Facilitator </a:t>
            </a:r>
            <a:r>
              <a:rPr lang="th-TH" sz="144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1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- ห้องเรียนต้องเปลี่ยนจาก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1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</a:t>
            </a:r>
            <a:r>
              <a:rPr lang="th-TH" sz="14400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ห้องสอน(</a:t>
            </a:r>
            <a:r>
              <a:rPr lang="en-US" sz="14400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Class room</a:t>
            </a:r>
            <a:r>
              <a:rPr lang="th-TH" sz="14400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1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มาเป็น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1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</a:t>
            </a:r>
            <a:r>
              <a:rPr lang="th-TH" sz="14400" b="1" dirty="0" smtClean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ห้องทำงาน( </a:t>
            </a:r>
            <a:r>
              <a:rPr lang="en-US" sz="14400" b="1" dirty="0" smtClean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Studio</a:t>
            </a:r>
            <a:r>
              <a:rPr lang="th-TH" sz="14400" b="1" dirty="0" smtClean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>
              <a:buFont typeface="Arial" panose="020B0604020202020204" pitchFamily="34" charset="0"/>
              <a:buNone/>
            </a:pPr>
            <a:r>
              <a:rPr lang="th-TH" dirty="0" smtClean="0"/>
              <a:t>     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35011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232151"/>
            <a:ext cx="10364451" cy="1596177"/>
          </a:xfrm>
        </p:spPr>
        <p:txBody>
          <a:bodyPr>
            <a:normAutofit/>
          </a:bodyPr>
          <a:lstStyle/>
          <a:p>
            <a:r>
              <a:rPr lang="th-TH" sz="6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ฝากการคิดด้วยใจ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33341" y="1275009"/>
            <a:ext cx="9903853" cy="511291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การวางแผนการจัดการเรียนรู้ที่มีพลัง </a:t>
            </a:r>
          </a:p>
          <a:p>
            <a:pPr>
              <a:spcBef>
                <a:spcPts val="0"/>
              </a:spcBef>
              <a:buNone/>
            </a:pP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ด้วยกระบวนการเรียนรู้ 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Five steps for student development</a:t>
            </a:r>
            <a:r>
              <a:rPr lang="th-TH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  <a:p>
            <a:pPr>
              <a:spcBef>
                <a:spcPts val="0"/>
              </a:spcBef>
              <a:buNone/>
            </a:pP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โดยวิธีการ 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sz="4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coaching</a:t>
            </a:r>
            <a:r>
              <a:rPr lang="th-TH" sz="4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en-US" sz="4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mentoring </a:t>
            </a:r>
          </a:p>
          <a:p>
            <a:pPr>
              <a:spcBef>
                <a:spcPts val="0"/>
              </a:spcBef>
              <a:buNone/>
            </a:pP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ด้วยเป้าหมายทีผู้เรียน</a:t>
            </a:r>
          </a:p>
          <a:p>
            <a:pPr>
              <a:spcBef>
                <a:spcPts val="0"/>
              </a:spcBef>
              <a:buNone/>
            </a:pP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Literacy Numeracy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Resoning</a:t>
            </a:r>
            <a:endParaRPr lang="th-TH" sz="48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None/>
            </a:pP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xmlns="" val="38939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7" t="5290" r="4073" b="12358"/>
          <a:stretch/>
        </p:blipFill>
        <p:spPr bwMode="auto">
          <a:xfrm>
            <a:off x="6448814" y="208499"/>
            <a:ext cx="5512385" cy="3140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9" t="3679" r="5339" b="11678"/>
          <a:stretch/>
        </p:blipFill>
        <p:spPr bwMode="auto">
          <a:xfrm>
            <a:off x="3198179" y="3461872"/>
            <a:ext cx="6006828" cy="3235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43" t="3220" r="-713" b="13284"/>
          <a:stretch/>
        </p:blipFill>
        <p:spPr bwMode="auto">
          <a:xfrm>
            <a:off x="233986" y="208499"/>
            <a:ext cx="6006244" cy="3140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47448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3" t="2991" r="1350" b="2496"/>
          <a:stretch/>
        </p:blipFill>
        <p:spPr>
          <a:xfrm>
            <a:off x="712630" y="0"/>
            <a:ext cx="10766739" cy="6903076"/>
          </a:xfrm>
        </p:spPr>
      </p:pic>
    </p:spTree>
    <p:extLst>
      <p:ext uri="{BB962C8B-B14F-4D97-AF65-F5344CB8AC3E}">
        <p14:creationId xmlns:p14="http://schemas.microsoft.com/office/powerpoint/2010/main" xmlns="" val="3941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956" y="296545"/>
            <a:ext cx="10364451" cy="1596177"/>
          </a:xfrm>
        </p:spPr>
        <p:txBody>
          <a:bodyPr>
            <a:normAutofit/>
          </a:bodyPr>
          <a:lstStyle/>
          <a:p>
            <a:r>
              <a:rPr lang="th-TH" sz="6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ฝากการคิดด้วยใจ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คุณครูลงมือปฏิบัติด้วยความสุข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โดยมี   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coaching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mentoring</a:t>
            </a:r>
            <a:endParaRPr lang="th-TH" sz="4400" b="1" dirty="0" smtClean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ด้วยการสอนแบบ </a:t>
            </a:r>
            <a:r>
              <a:rPr lang="en-US" sz="4400" b="1" dirty="0" smtClean="0">
                <a:solidFill>
                  <a:srgbClr val="CC99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Five step</a:t>
            </a:r>
            <a:endParaRPr lang="en-US" sz="4400" b="1" dirty="0">
              <a:solidFill>
                <a:srgbClr val="CC99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เก็บข้อมูล  </a:t>
            </a:r>
            <a:endParaRPr lang="en-US" sz="44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ดูความสามารถนักเรียน</a:t>
            </a: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Literacy  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		     Numeracy  </a:t>
            </a:r>
            <a:endParaRPr lang="th-TH" sz="4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         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Resoning</a:t>
            </a:r>
            <a:endParaRPr lang="th-TH" sz="4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76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90918" y="978795"/>
            <a:ext cx="9697792" cy="452048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สังเกตความเปลี่ยนแปลง เก็บข้อมูลนักเรียนตามเป้าหมายและตัวชี้วัด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เชิงปริมาณ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เชิงคุณภาพ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เขียนและรายงานวิจัยเชิงปฏิบัติการในชั้นเรียน</a:t>
            </a:r>
          </a:p>
        </p:txBody>
      </p:sp>
    </p:spTree>
    <p:extLst>
      <p:ext uri="{BB962C8B-B14F-4D97-AF65-F5344CB8AC3E}">
        <p14:creationId xmlns:p14="http://schemas.microsoft.com/office/powerpoint/2010/main" xmlns="" val="171020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199" y="1056069"/>
            <a:ext cx="9004479" cy="466215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สะท้อนเรียนรู้ กับนักเรียน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สะท้อนเรียนรู้กับเพื่อนครูในโรงเรียน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แลกเปลี่ยนเรียนรู้กับเพื่อนครูทั้งในและนอกโรงเรียน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รวมตัวการเป็น </a:t>
            </a:r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PLC</a:t>
            </a:r>
            <a:endParaRPr lang="th-TH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5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6" t="4369" r="4975" b="12825"/>
          <a:stretch/>
        </p:blipFill>
        <p:spPr bwMode="auto">
          <a:xfrm>
            <a:off x="627797" y="127004"/>
            <a:ext cx="10972800" cy="6608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0764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35617" y="438213"/>
            <a:ext cx="8461420" cy="1326193"/>
          </a:xfrm>
          <a:solidFill>
            <a:srgbClr val="FF9999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ผลการสอบ </a:t>
            </a:r>
            <a:r>
              <a:rPr lang="en-US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O-NET </a:t>
            </a:r>
            <a:r>
              <a:rPr lang="th-TH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ปีการศึกษา </a:t>
            </a:r>
            <a:r>
              <a:rPr lang="en-US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2558</a:t>
            </a:r>
            <a:endParaRPr lang="th-TH" sz="4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2938202748"/>
              </p:ext>
            </p:extLst>
          </p:nvPr>
        </p:nvGraphicFramePr>
        <p:xfrm>
          <a:off x="1545465" y="1993476"/>
          <a:ext cx="8809149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6873"/>
                <a:gridCol w="2916349"/>
                <a:gridCol w="26659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วิชา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โรงเรียน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ประเทศ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ภาษาไทย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52.82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49.33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สังคมศึกษาฯ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51.81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49.18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ภาษาอังกฤษ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39.23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40.31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คณิตศาสตร์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47.42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43.47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วิทยาศาสตร์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44.41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42.59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1636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35617" y="438213"/>
            <a:ext cx="8461420" cy="1326193"/>
          </a:xfrm>
          <a:solidFill>
            <a:srgbClr val="FF9999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ผลการสอบ </a:t>
            </a:r>
            <a:r>
              <a:rPr lang="en-US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O-NET </a:t>
            </a:r>
            <a:r>
              <a:rPr lang="th-TH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ปีการศึกษา </a:t>
            </a:r>
            <a:r>
              <a:rPr lang="en-US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2559</a:t>
            </a:r>
            <a:endParaRPr lang="th-TH" sz="4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609807280"/>
              </p:ext>
            </p:extLst>
          </p:nvPr>
        </p:nvGraphicFramePr>
        <p:xfrm>
          <a:off x="1545465" y="1993476"/>
          <a:ext cx="8809149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6873"/>
                <a:gridCol w="2916349"/>
                <a:gridCol w="26659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วิชา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โรงเรียน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ประเทศ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ภาษาไทย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55.46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52.98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สังคมศึกษาฯ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51.19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46.68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ภาษาอังกฤษ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34.49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34.59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คณิตศาสตร์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51.10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40.47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วิทยาศาสตร์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44.75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mtClean="0">
                          <a:latin typeface="TH SarabunPSK" pitchFamily="34" charset="-34"/>
                          <a:cs typeface="TH SarabunPSK" pitchFamily="34" charset="-34"/>
                        </a:rPr>
                        <a:t>41.22</a:t>
                      </a:r>
                      <a:endParaRPr lang="th-TH" sz="4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381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2835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6" y="142448"/>
            <a:ext cx="11696132" cy="65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1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68741" y="68240"/>
            <a:ext cx="10904560" cy="6677696"/>
            <a:chOff x="2530698" y="0"/>
            <a:chExt cx="7322833" cy="54864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5422" t="21610" r="14795" b="8495"/>
            <a:stretch/>
          </p:blipFill>
          <p:spPr>
            <a:xfrm>
              <a:off x="2550016" y="0"/>
              <a:ext cx="7276564" cy="409758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5323" t="21436" r="14696" b="50762"/>
            <a:stretch/>
          </p:blipFill>
          <p:spPr>
            <a:xfrm>
              <a:off x="2530698" y="3850783"/>
              <a:ext cx="7322833" cy="1635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1935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026" t="27245" r="15389" b="9551"/>
          <a:stretch/>
        </p:blipFill>
        <p:spPr>
          <a:xfrm>
            <a:off x="195167" y="234702"/>
            <a:ext cx="11807447" cy="632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108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425" y="3078051"/>
            <a:ext cx="11848564" cy="37799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97" t="9991" r="1135" b="48460"/>
          <a:stretch/>
        </p:blipFill>
        <p:spPr>
          <a:xfrm>
            <a:off x="190723" y="51444"/>
            <a:ext cx="11809928" cy="3039413"/>
          </a:xfrm>
          <a:prstGeom prst="rect">
            <a:avLst/>
          </a:prstGeom>
        </p:spPr>
      </p:pic>
      <p:pic>
        <p:nvPicPr>
          <p:cNvPr id="7170" name="Picture 2" descr="ผลการค้นหารูปภาพสำหรับ โรงเรียนรุ่งอรุ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3527" y="3078051"/>
            <a:ext cx="5677124" cy="3780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.roong-aroon.ac.th/2559-3/20yrsR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5281" y="2369645"/>
            <a:ext cx="4600218" cy="4282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642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85"/>
          <a:stretch/>
        </p:blipFill>
        <p:spPr>
          <a:xfrm>
            <a:off x="1554050" y="257576"/>
            <a:ext cx="9083899" cy="6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176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61" t="21126" r="14281" b="16022"/>
          <a:stretch/>
        </p:blipFill>
        <p:spPr>
          <a:xfrm>
            <a:off x="982716" y="457200"/>
            <a:ext cx="9441294" cy="4623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134818" y="845909"/>
            <a:ext cx="6864439" cy="144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โรงเรียนนอกกะลา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2717" y="5052343"/>
            <a:ext cx="11016540" cy="1446550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lvl="0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จาก...จิตศึกษา...เป็น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....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Problem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based 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Learning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Multi Knowledge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 Multi skills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 </a:t>
            </a:r>
            <a:r>
              <a:rPr lang="en-US" alt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21st </a:t>
            </a:r>
            <a:r>
              <a:rPr lang="en-US" alt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Century </a:t>
            </a:r>
            <a:r>
              <a:rPr lang="en-US" alt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Skills</a:t>
            </a:r>
            <a:r>
              <a:rPr lang="en-US" altLang="en-US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4000" b="1" dirty="0">
              <a:solidFill>
                <a:srgbClr val="FF3399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PBL (Problem based Learning) </a:t>
            </a:r>
            <a:r>
              <a:rPr kumimoji="0" lang="th-TH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Angsana New" panose="02020603050405020304" pitchFamily="18" charset="-34"/>
              </a:rPr>
              <a:t>กระบวนการทำความเข้าใจต่อปัญหา และ กระบวนการหาวิธีการหรือนวัตกรรมเพื่อแก้ปัญหาผู้เรียนจะต้องใช้ความรู้อันหลากหลาย 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(Multi Knowledge) </a:t>
            </a:r>
            <a:r>
              <a:rPr kumimoji="0" lang="th-TH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Angsana New" panose="02020603050405020304" pitchFamily="18" charset="-34"/>
              </a:rPr>
              <a:t>และ ทักษะที่หลากหลาย 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(Multi skills) </a:t>
            </a:r>
            <a:r>
              <a:rPr kumimoji="0" lang="th-TH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Angsana New" panose="02020603050405020304" pitchFamily="18" charset="-34"/>
              </a:rPr>
              <a:t>ซึ่งจะทำให้ผู้เรียนเข้าถึงความเข้าใจหลักของเนื้อหาชุดนั้น และเกิดทักษะอันหลากหลายที่จำเป็นสำหรับศตวรรษใหม่ 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(21st Century Skills) </a:t>
            </a:r>
            <a:r>
              <a:rPr kumimoji="0" lang="th-TH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Angsana New" panose="02020603050405020304" pitchFamily="18" charset="-34"/>
              </a:rPr>
              <a:t>ได้แก่</a:t>
            </a: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" y="196334"/>
            <a:ext cx="184731" cy="36933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1176" y="3244334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(21st Century Skills)</a:t>
            </a:r>
          </a:p>
        </p:txBody>
      </p:sp>
    </p:spTree>
    <p:extLst>
      <p:ext uri="{BB962C8B-B14F-4D97-AF65-F5344CB8AC3E}">
        <p14:creationId xmlns:p14="http://schemas.microsoft.com/office/powerpoint/2010/main" xmlns="" val="22635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6044" y="558208"/>
            <a:ext cx="4340805" cy="1094373"/>
          </a:xfrm>
          <a:prstGeom prst="homePlate">
            <a:avLst/>
          </a:prstGeo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ยิ้ม รับ ยินดี เปิดใจ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 flipH="1">
            <a:off x="6243031" y="5577310"/>
            <a:ext cx="5731723" cy="1094373"/>
          </a:xfrm>
          <a:prstGeom prst="homePlate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เรียนรู้ รู้เรียน เทคนิควิธีการ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66044" y="3031026"/>
            <a:ext cx="3400648" cy="1094373"/>
          </a:xfrm>
          <a:prstGeom prst="homePlate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จิตวิญญาณ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66046" y="1794617"/>
            <a:ext cx="3400648" cy="1094373"/>
          </a:xfrm>
          <a:prstGeom prst="homePlate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ครูมืออาชีพ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 flipH="1">
            <a:off x="6243031" y="4352539"/>
            <a:ext cx="5551422" cy="1094373"/>
          </a:xfrm>
          <a:prstGeom prst="homePlate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ค</a:t>
            </a:r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วามแตกต่างระหว่างบุคคล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7460708" y="1794617"/>
            <a:ext cx="2640169" cy="1815993"/>
          </a:xfrm>
          <a:prstGeom prst="smileyFace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ความภูมิใจ</a:t>
            </a:r>
            <a:endParaRPr lang="en-US" sz="36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2" name="Smiley Face 11"/>
          <p:cNvSpPr/>
          <p:nvPr/>
        </p:nvSpPr>
        <p:spPr>
          <a:xfrm>
            <a:off x="6015055" y="262989"/>
            <a:ext cx="2910627" cy="2266682"/>
          </a:xfrm>
          <a:prstGeom prst="smileyFac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คุณภาพผู้เรียน</a:t>
            </a:r>
          </a:p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เก่ง ดี มีสุข</a:t>
            </a:r>
            <a:endParaRPr lang="en-US" sz="32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3" name="Smiley Face 12"/>
          <p:cNvSpPr/>
          <p:nvPr/>
        </p:nvSpPr>
        <p:spPr>
          <a:xfrm>
            <a:off x="8916022" y="375322"/>
            <a:ext cx="2878431" cy="2006989"/>
          </a:xfrm>
          <a:prstGeom prst="smileyFace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วัด</a:t>
            </a:r>
          </a:p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มูลค่า/คุณค่า</a:t>
            </a:r>
            <a:endParaRPr lang="en-US" sz="36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4" name="Heart 3"/>
          <p:cNvSpPr/>
          <p:nvPr/>
        </p:nvSpPr>
        <p:spPr>
          <a:xfrm>
            <a:off x="4726178" y="3021811"/>
            <a:ext cx="2111824" cy="1818045"/>
          </a:xfrm>
          <a:prstGeom prst="heart">
            <a:avLst/>
          </a:prstGeom>
          <a:solidFill>
            <a:srgbClr val="FF99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ครู</a:t>
            </a:r>
            <a:endParaRPr lang="en-US" sz="80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pic>
        <p:nvPicPr>
          <p:cNvPr id="3078" name="Picture 6" descr="ผลการค้นหารูปภาพสำหรับ คร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51" r="19782"/>
          <a:stretch/>
        </p:blipFill>
        <p:spPr bwMode="auto">
          <a:xfrm flipH="1">
            <a:off x="2320578" y="1537020"/>
            <a:ext cx="4726548" cy="53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905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6044" y="558208"/>
            <a:ext cx="4340805" cy="1094373"/>
          </a:xfrm>
          <a:prstGeom prst="homePlate">
            <a:avLst/>
          </a:prstGeom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ทักษะการสื่อสาร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66044" y="3031026"/>
            <a:ext cx="3400648" cy="1094373"/>
          </a:xfrm>
          <a:prstGeom prst="homePlate">
            <a:avLst/>
          </a:prstGeom>
          <a:solidFill>
            <a:srgbClr val="FF99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สื่อจากใจ หัวใจ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66046" y="1794617"/>
            <a:ext cx="3400648" cy="1094373"/>
          </a:xfrm>
          <a:prstGeom prst="homePlate">
            <a:avLst/>
          </a:prstGeom>
          <a:solidFill>
            <a:srgbClr val="FF99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นัก</a:t>
            </a:r>
            <a:r>
              <a:rPr lang="th-TH" sz="4800" b="1" dirty="0" err="1" smtClean="0">
                <a:latin typeface="TH K2D July8" panose="02000506000000020004" pitchFamily="2" charset="-34"/>
                <a:cs typeface="TH K2D July8" panose="02000506000000020004" pitchFamily="2" charset="-34"/>
              </a:rPr>
              <a:t>นิเทศก์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566043" y="5503844"/>
            <a:ext cx="5551422" cy="1094373"/>
          </a:xfrm>
          <a:prstGeom prst="homePlate">
            <a:avLst/>
          </a:prstGeom>
          <a:solidFill>
            <a:srgbClr val="FF99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ต้องสร้างศรัทธา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7856113" y="4595847"/>
            <a:ext cx="2640169" cy="181599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ติดตามสม่ำเสมอ</a:t>
            </a:r>
            <a:endParaRPr lang="en-US" sz="36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2" name="Smiley Face 11"/>
          <p:cNvSpPr/>
          <p:nvPr/>
        </p:nvSpPr>
        <p:spPr>
          <a:xfrm>
            <a:off x="9040968" y="2444871"/>
            <a:ext cx="2910627" cy="2266682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อย่าชำนาญเชี่ยวชาญ</a:t>
            </a:r>
            <a:endParaRPr lang="en-US" sz="40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3" name="Smiley Face 12"/>
          <p:cNvSpPr/>
          <p:nvPr/>
        </p:nvSpPr>
        <p:spPr>
          <a:xfrm>
            <a:off x="7254648" y="509876"/>
            <a:ext cx="2878431" cy="2006989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ไม่มีอำนาจ</a:t>
            </a:r>
            <a:endParaRPr lang="en-US" sz="44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pic>
        <p:nvPicPr>
          <p:cNvPr id="4098" name="Picture 2" descr="ผลการค้นหารูปภาพสำหรับ ศึกษานิเทศก์ ทําหน้าที่อะไร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96" t="10701" r="18515" b="588"/>
          <a:stretch/>
        </p:blipFill>
        <p:spPr bwMode="auto">
          <a:xfrm>
            <a:off x="4198513" y="910909"/>
            <a:ext cx="4533364" cy="582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art 3"/>
          <p:cNvSpPr/>
          <p:nvPr/>
        </p:nvSpPr>
        <p:spPr>
          <a:xfrm>
            <a:off x="5525037" y="4874324"/>
            <a:ext cx="2215166" cy="1863351"/>
          </a:xfrm>
          <a:prstGeom prst="heart">
            <a:avLst/>
          </a:prstGeom>
          <a:solidFill>
            <a:srgbClr val="66FF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b="1" dirty="0" err="1" smtClean="0">
                <a:latin typeface="TH K2D July8" panose="02000506000000020004" pitchFamily="2" charset="-34"/>
                <a:cs typeface="TH K2D July8" panose="02000506000000020004" pitchFamily="2" charset="-34"/>
              </a:rPr>
              <a:t>ศน</a:t>
            </a:r>
            <a:r>
              <a:rPr lang="th-TH" sz="80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.</a:t>
            </a:r>
            <a:endParaRPr lang="en-US" sz="80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66044" y="4267435"/>
            <a:ext cx="5731723" cy="1094373"/>
          </a:xfrm>
          <a:prstGeom prst="homePlate">
            <a:avLst/>
          </a:prstGeom>
          <a:solidFill>
            <a:srgbClr val="FF9999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ภาษากาย ภาษาใจ ภาษา</a:t>
            </a:r>
            <a:r>
              <a:rPr lang="en-US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IC</a:t>
            </a:r>
            <a:r>
              <a:rPr lang="en-US" sz="48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xmlns="" val="102494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566044" y="3031026"/>
            <a:ext cx="3400648" cy="1094373"/>
          </a:xfrm>
          <a:prstGeom prst="homePlate">
            <a:avLst/>
          </a:prstGeom>
          <a:solidFill>
            <a:srgbClr val="66FF3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>
                <a:latin typeface="TH K2D July8" panose="02000506000000020004" pitchFamily="2" charset="-34"/>
                <a:cs typeface="TH K2D July8" panose="02000506000000020004" pitchFamily="2" charset="-34"/>
              </a:rPr>
              <a:t>ชัดเจน </a:t>
            </a:r>
            <a:r>
              <a:rPr lang="en-US" sz="4800" b="1">
                <a:latin typeface="TH K2D July8" panose="02000506000000020004" pitchFamily="2" charset="-34"/>
                <a:cs typeface="TH K2D July8" panose="02000506000000020004" pitchFamily="2" charset="-34"/>
              </a:rPr>
              <a:t>PLC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66046" y="1794617"/>
            <a:ext cx="3400648" cy="1094373"/>
          </a:xfrm>
          <a:prstGeom prst="homePlate">
            <a:avLst/>
          </a:prstGeom>
          <a:solidFill>
            <a:srgbClr val="66FF3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>
                <a:latin typeface="TH K2D July8" panose="02000506000000020004" pitchFamily="2" charset="-34"/>
                <a:cs typeface="TH K2D July8" panose="02000506000000020004" pitchFamily="2" charset="-34"/>
              </a:rPr>
              <a:t>เชื่อ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566043" y="5503844"/>
            <a:ext cx="5551422" cy="1094373"/>
          </a:xfrm>
          <a:prstGeom prst="homePlate">
            <a:avLst/>
          </a:prstGeom>
          <a:solidFill>
            <a:srgbClr val="66FF3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>
                <a:latin typeface="TH K2D July8" panose="02000506000000020004" pitchFamily="2" charset="-34"/>
                <a:cs typeface="TH K2D July8" panose="02000506000000020004" pitchFamily="2" charset="-34"/>
              </a:rPr>
              <a:t>สร้างเครือข่าย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7856112" y="4595847"/>
            <a:ext cx="2640169" cy="181599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หาคนช่วย</a:t>
            </a:r>
            <a:endParaRPr lang="en-US" sz="40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2" name="Smiley Face 11"/>
          <p:cNvSpPr/>
          <p:nvPr/>
        </p:nvSpPr>
        <p:spPr>
          <a:xfrm>
            <a:off x="9040968" y="2444871"/>
            <a:ext cx="2910627" cy="22666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งานปกติ</a:t>
            </a:r>
            <a:endParaRPr lang="en-US" sz="48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3" name="Smiley Face 12"/>
          <p:cNvSpPr/>
          <p:nvPr/>
        </p:nvSpPr>
        <p:spPr>
          <a:xfrm>
            <a:off x="7254648" y="509876"/>
            <a:ext cx="2878431" cy="2006989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ไม่เพิ่มภาระงาน</a:t>
            </a:r>
            <a:endParaRPr lang="en-US" sz="44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pic>
        <p:nvPicPr>
          <p:cNvPr id="5122" name="Picture 2" descr="ผลการค้นหารูปภาพสำหรับ ผู้อำนวยการโรงเรียน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89" r="34206"/>
          <a:stretch/>
        </p:blipFill>
        <p:spPr bwMode="auto">
          <a:xfrm>
            <a:off x="3376861" y="741843"/>
            <a:ext cx="4668668" cy="478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66044" y="4267435"/>
            <a:ext cx="5731723" cy="1094373"/>
          </a:xfrm>
          <a:prstGeom prst="homePlate">
            <a:avLst/>
          </a:prstGeom>
          <a:solidFill>
            <a:srgbClr val="66FF3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ห่วงใย ดูแล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6044" y="558208"/>
            <a:ext cx="4340805" cy="1094373"/>
          </a:xfrm>
          <a:prstGeom prst="homePlate">
            <a:avLst/>
          </a:prstGeom>
          <a:solidFill>
            <a:srgbClr val="66FF33"/>
          </a:solidFill>
        </p:spPr>
        <p:txBody>
          <a:bodyPr>
            <a:normAutofit/>
          </a:bodyPr>
          <a:lstStyle/>
          <a:p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ภาวะผู้นำ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4" name="Heart 3"/>
          <p:cNvSpPr/>
          <p:nvPr/>
        </p:nvSpPr>
        <p:spPr>
          <a:xfrm>
            <a:off x="5632372" y="4492906"/>
            <a:ext cx="1913100" cy="1737804"/>
          </a:xfrm>
          <a:prstGeom prst="heart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ผอ.</a:t>
            </a:r>
            <a:endParaRPr lang="en-US" sz="80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7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6044" y="357240"/>
            <a:ext cx="4340805" cy="1094373"/>
          </a:xfrm>
          <a:prstGeom prst="homePlate">
            <a:avLst/>
          </a:prstGeo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th-TH" sz="48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ภาวะผู้นำ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66043" y="2723344"/>
            <a:ext cx="3400648" cy="1094373"/>
          </a:xfrm>
          <a:prstGeom prst="homePlate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>
                <a:latin typeface="TH K2D July8" panose="02000506000000020004" pitchFamily="2" charset="-34"/>
                <a:cs typeface="TH K2D July8" panose="02000506000000020004" pitchFamily="2" charset="-34"/>
              </a:rPr>
              <a:t>เชื่อ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8455552" y="3911785"/>
            <a:ext cx="2987898" cy="2050701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เน้นย้ำ</a:t>
            </a:r>
          </a:p>
          <a:p>
            <a:pPr algn="ctr"/>
            <a:r>
              <a:rPr lang="th-TH" sz="44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ทุกเวที</a:t>
            </a:r>
            <a:endParaRPr lang="en-US" sz="44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572455" y="5263673"/>
            <a:ext cx="5551422" cy="1094373"/>
          </a:xfrm>
          <a:prstGeom prst="homePlate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สร้างเครือข่าย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2" name="Smiley Face 11"/>
          <p:cNvSpPr/>
          <p:nvPr/>
        </p:nvSpPr>
        <p:spPr>
          <a:xfrm>
            <a:off x="9202011" y="2028468"/>
            <a:ext cx="2910627" cy="22666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ติดตาม</a:t>
            </a:r>
            <a:endParaRPr lang="en-US" sz="48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66043" y="4008207"/>
            <a:ext cx="4340805" cy="1094373"/>
          </a:xfrm>
          <a:prstGeom prst="homePlate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ห่วงใย ดูแล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13" name="Smiley Face 12"/>
          <p:cNvSpPr/>
          <p:nvPr/>
        </p:nvSpPr>
        <p:spPr>
          <a:xfrm>
            <a:off x="7762795" y="548556"/>
            <a:ext cx="2878431" cy="2006989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chemeClr val="tx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ไม่เพิ่มภาระงาน</a:t>
            </a:r>
            <a:endParaRPr lang="en-US" sz="4400" b="1" dirty="0">
              <a:solidFill>
                <a:schemeClr val="tx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66043" y="1552051"/>
            <a:ext cx="5074903" cy="1094373"/>
          </a:xfrm>
          <a:prstGeom prst="homePlate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>
                <a:latin typeface="TH K2D July8" panose="02000506000000020004" pitchFamily="2" charset="-34"/>
                <a:cs typeface="TH K2D July8" panose="02000506000000020004" pitchFamily="2" charset="-34"/>
              </a:rPr>
              <a:t>ชัดเจน </a:t>
            </a:r>
            <a:r>
              <a:rPr lang="en-US" sz="4800" b="1">
                <a:latin typeface="TH K2D July8" panose="02000506000000020004" pitchFamily="2" charset="-34"/>
                <a:cs typeface="TH K2D July8" panose="02000506000000020004" pitchFamily="2" charset="-34"/>
              </a:rPr>
              <a:t>PLC</a:t>
            </a:r>
            <a:endParaRPr lang="en-US" sz="48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pic>
        <p:nvPicPr>
          <p:cNvPr id="6150" name="Picture 6" descr="ในภาพอาจจะมี 5 คน, ผู้คนกำลังนั่ง และ สถานที่ในร่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60" t="7050" r="20434"/>
          <a:stretch/>
        </p:blipFill>
        <p:spPr bwMode="auto">
          <a:xfrm>
            <a:off x="4713150" y="-34804"/>
            <a:ext cx="3464417" cy="68600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art 3"/>
          <p:cNvSpPr/>
          <p:nvPr/>
        </p:nvSpPr>
        <p:spPr>
          <a:xfrm>
            <a:off x="4576462" y="4112026"/>
            <a:ext cx="3635064" cy="2156279"/>
          </a:xfrm>
          <a:prstGeom prst="heart">
            <a:avLst/>
          </a:prstGeom>
          <a:solidFill>
            <a:srgbClr val="CC99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b="1" dirty="0" smtClean="0">
                <a:latin typeface="TH K2D July8" panose="02000506000000020004" pitchFamily="2" charset="-34"/>
                <a:cs typeface="TH K2D July8" panose="02000506000000020004" pitchFamily="2" charset="-34"/>
              </a:rPr>
              <a:t>ผอ.เขต</a:t>
            </a:r>
            <a:endParaRPr lang="en-US" sz="8000" b="1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700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4851" y="115910"/>
            <a:ext cx="11732653" cy="66197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3650" y="201459"/>
            <a:ext cx="7109138" cy="6534192"/>
          </a:xfrm>
        </p:spPr>
      </p:pic>
    </p:spTree>
    <p:extLst>
      <p:ext uri="{BB962C8B-B14F-4D97-AF65-F5344CB8AC3E}">
        <p14:creationId xmlns:p14="http://schemas.microsoft.com/office/powerpoint/2010/main" xmlns="" val="180293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093" y="244699"/>
            <a:ext cx="11715481" cy="62478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"</a:t>
            </a:r>
            <a:r>
              <a:rPr lang="th-TH" sz="44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ศาสตร์พระราชา"</a:t>
            </a:r>
            <a:r>
              <a:rPr lang="en-US" sz="44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th-TH" sz="44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กับ </a:t>
            </a:r>
            <a:r>
              <a:rPr lang="en-US" sz="44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Professional Learning Community : PLC</a:t>
            </a:r>
            <a:r>
              <a:rPr lang="en-US" sz="36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                    </a:t>
            </a:r>
            <a:r>
              <a:rPr lang="th-TH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หลักการสำคัญ : น้อมเกล้าฯ นำศาสตร์พระราชาสู่การปฏิบัติจริง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                              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 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</a:rPr>
              <a:t>ระเบิดจากข้างใน...เห็นความสำคัญและพร้อมขับเคลื่อนด้วยตนเอง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                              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2. 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</a:rPr>
              <a:t>รักษาภูมิสังคม...เป็นไปตามสภาพ เหตุ ปัจจัย บริบทแห่งตน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                              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3. 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</a:rPr>
              <a:t>พึ่งตนเอง...เกิดจากความคิดของตนเอง ลงมือทำด้วยตนเองทุกขั้น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                              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4. 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</a:rPr>
              <a:t>เป็นขั้นตอน...มีการวางแผนการปฏิบัติงานเป็นขั้นตอน ตรวจสอบได้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                              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5. 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</a:rPr>
              <a:t>ประหยัดเรียบง่าย...ไม่ลงทุนอะไรมากมาย ใช้ทรัพยากรที่มีอยู่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6. 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</a:rPr>
              <a:t>เน้นประโยชน์คนส่วนใหญ่...เน้นพัฒนาผู้เรียนเป็นสำคัญ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7. 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</a:rPr>
              <a:t>เน้นการมีส่วนร่วม...ทุกคนทุกฝ่ายทุกองค์กรเข้าร่วมตามบทบาท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8. 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</a:rPr>
              <a:t>ใช้ธรรมชาติช่วยธรรมชาติ...นำตัวอย่าง ผลงาน วิธีการที่เหมาะสมกับบริบทมาใช้ ไม่นำเข้าความคิดภายนอกจนสูญเสียตัวตน</a:t>
            </a: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32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9. </a:t>
            </a:r>
            <a:r>
              <a:rPr lang="th-TH" sz="3200" b="1" dirty="0" smtClean="0">
                <a:latin typeface="TH SarabunPSK" panose="020B0500040200020003" pitchFamily="34" charset="-34"/>
                <a:ea typeface="Calibri" panose="020F0502020204030204" pitchFamily="34" charset="0"/>
              </a:rPr>
              <a:t>ไม่ติดตำรา...คิดวางแผน ร่วมปรับปรุง สะท้อนคิดอย่างหลากหลาย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endParaRPr lang="en-US" sz="3200" dirty="0"/>
          </a:p>
        </p:txBody>
      </p:sp>
      <p:pic>
        <p:nvPicPr>
          <p:cNvPr id="1026" name="Picture 2" descr="ผลการค้นหารูปภาพสำหรับ ศาสตร์พระราช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20" r="58325" b="26567"/>
          <a:stretch/>
        </p:blipFill>
        <p:spPr bwMode="auto">
          <a:xfrm>
            <a:off x="431073" y="627017"/>
            <a:ext cx="3397033" cy="32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531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ผลการค้นหารูปภาพสำหรับ ศาสตร์พระราช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6264" y="4564314"/>
            <a:ext cx="1153947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DSN Cologne Extend" panose="00000400000000000000" pitchFamily="2" charset="-34"/>
                <a:cs typeface="DSN Cologne Extend" panose="00000400000000000000" pitchFamily="2" charset="-34"/>
              </a:rPr>
              <a:t>ง่ายและงามตามวิถีตน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C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DSN Cologne Extend" panose="00000400000000000000" pitchFamily="2" charset="-34"/>
              <a:cs typeface="DSN Cologne Extend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2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331" y="81887"/>
            <a:ext cx="10918209" cy="674881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4771" y="164653"/>
            <a:ext cx="4923808" cy="66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56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9854" y="103032"/>
            <a:ext cx="10517746" cy="6606862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72" t="11669" r="31675" b="11217"/>
          <a:stretch/>
        </p:blipFill>
        <p:spPr bwMode="auto">
          <a:xfrm>
            <a:off x="2882721" y="138498"/>
            <a:ext cx="6272011" cy="6375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7684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6524" y="0"/>
            <a:ext cx="9620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05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 noGrp="1"/>
          </p:cNvSpPr>
          <p:nvPr>
            <p:ph idx="4294967295"/>
          </p:nvPr>
        </p:nvSpPr>
        <p:spPr>
          <a:xfrm>
            <a:off x="1922631" y="2191992"/>
            <a:ext cx="8229600" cy="1757661"/>
          </a:xfrm>
          <a:prstGeom prst="rect">
            <a:avLst/>
          </a:prstGeom>
          <a:extLst/>
        </p:spPr>
        <p:txBody>
          <a:bodyPr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  <a:defRPr/>
            </a:pPr>
            <a:r>
              <a:rPr lang="th-TH" sz="9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สวัสดี</a:t>
            </a:r>
            <a:endParaRPr lang="th-TH" sz="9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929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ofessional Learning Community ตอนที่ 1  -- PLAN --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11" y="130630"/>
            <a:ext cx="12191998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rofessional Learning Community ตอนที่ 2  -- DO --.mp4">
            <a:hlinkClick r:id="" action="ppaction://media"/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7546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rofessional Learning Community ตอนที่ 3  -- SEE --.mp4">
            <a:hlinkClick r:id="" action="ppaction://media"/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750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ไม่มีข้อความกำกับภาพอัตโนมัต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318"/>
          <a:stretch/>
        </p:blipFill>
        <p:spPr bwMode="auto">
          <a:xfrm>
            <a:off x="0" y="0"/>
            <a:ext cx="1236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4661730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2777</TotalTime>
  <Words>626</Words>
  <Application>Microsoft Office PowerPoint</Application>
  <PresentationFormat>Custom</PresentationFormat>
  <Paragraphs>145</Paragraphs>
  <Slides>50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Droplet</vt:lpstr>
      <vt:lpstr>PLC ในสถานศึกษา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 ร่วมเรียนรู้เพื่อการเปลี่ยนแปลง</vt:lpstr>
      <vt:lpstr>Slide 12</vt:lpstr>
      <vt:lpstr>Slide 13</vt:lpstr>
      <vt:lpstr>Slide 14</vt:lpstr>
      <vt:lpstr>Slide 15</vt:lpstr>
      <vt:lpstr>Slide 16</vt:lpstr>
      <vt:lpstr>Slide 17</vt:lpstr>
      <vt:lpstr>สิ่งที่โรงเรียน……..เริ่ม  เมื่อตัดสินใจเปลี่ยน</vt:lpstr>
      <vt:lpstr>Slide 19</vt:lpstr>
      <vt:lpstr>สิ่งที่โรงเรียน……..เริ่ม  เมื่อตัดสินใจเปลี่ยน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ฝากการคิดด้วยใจ</vt:lpstr>
      <vt:lpstr>Slide 29</vt:lpstr>
      <vt:lpstr>ฝากการคิดด้วยใจ</vt:lpstr>
      <vt:lpstr>Slide 31</vt:lpstr>
      <vt:lpstr>Slide 32</vt:lpstr>
      <vt:lpstr>Slide 33</vt:lpstr>
      <vt:lpstr>ผลการสอบ O-NET ปีการศึกษา 2558</vt:lpstr>
      <vt:lpstr>ผลการสอบ O-NET ปีการศึกษา 2559</vt:lpstr>
      <vt:lpstr>Slide 36</vt:lpstr>
      <vt:lpstr>Slide 37</vt:lpstr>
      <vt:lpstr>Slide 38</vt:lpstr>
      <vt:lpstr>Slide 39</vt:lpstr>
      <vt:lpstr>Slide 40</vt:lpstr>
      <vt:lpstr>ยิ้ม รับ ยินดี เปิดใจ</vt:lpstr>
      <vt:lpstr>ทักษะการสื่อสาร</vt:lpstr>
      <vt:lpstr>ภาวะผู้นำ</vt:lpstr>
      <vt:lpstr>ภาวะผู้นำ</vt:lpstr>
      <vt:lpstr>Slide 45</vt:lpstr>
      <vt:lpstr>Slide 46</vt:lpstr>
      <vt:lpstr>Slide 47</vt:lpstr>
      <vt:lpstr>Slide 48</vt:lpstr>
      <vt:lpstr>Slide 49</vt:lpstr>
      <vt:lpstr>Slide 50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งานบริหารวิชาการ</dc:title>
  <dc:creator>Teacher</dc:creator>
  <cp:lastModifiedBy>spm18-31</cp:lastModifiedBy>
  <cp:revision>125</cp:revision>
  <dcterms:created xsi:type="dcterms:W3CDTF">2016-08-07T03:31:33Z</dcterms:created>
  <dcterms:modified xsi:type="dcterms:W3CDTF">2017-05-27T16:44:23Z</dcterms:modified>
</cp:coreProperties>
</file>