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7" r:id="rId2"/>
    <p:sldId id="291" r:id="rId3"/>
    <p:sldId id="292" r:id="rId4"/>
    <p:sldId id="293" r:id="rId5"/>
    <p:sldId id="290" r:id="rId6"/>
    <p:sldId id="256" r:id="rId7"/>
    <p:sldId id="260" r:id="rId8"/>
    <p:sldId id="259" r:id="rId9"/>
    <p:sldId id="261" r:id="rId10"/>
    <p:sldId id="262" r:id="rId11"/>
    <p:sldId id="263" r:id="rId12"/>
    <p:sldId id="264" r:id="rId13"/>
    <p:sldId id="266" r:id="rId14"/>
    <p:sldId id="268" r:id="rId15"/>
    <p:sldId id="270" r:id="rId16"/>
    <p:sldId id="271" r:id="rId17"/>
    <p:sldId id="272" r:id="rId18"/>
    <p:sldId id="273" r:id="rId19"/>
    <p:sldId id="274" r:id="rId20"/>
    <p:sldId id="280" r:id="rId21"/>
    <p:sldId id="277" r:id="rId22"/>
    <p:sldId id="278" r:id="rId23"/>
    <p:sldId id="279" r:id="rId24"/>
    <p:sldId id="281" r:id="rId25"/>
    <p:sldId id="282" r:id="rId26"/>
    <p:sldId id="265" r:id="rId27"/>
  </p:sldIdLst>
  <p:sldSz cx="9144000" cy="6858000" type="screen4x3"/>
  <p:notesSz cx="6807200" cy="9939338"/>
  <p:embeddedFontLst>
    <p:embeddedFont>
      <p:font typeface="Angsana New" pitchFamily="18" charset="-34"/>
      <p:regular r:id="rId28"/>
      <p:bold r:id="rId29"/>
      <p:italic r:id="rId30"/>
      <p:boldItalic r:id="rId31"/>
    </p:embeddedFont>
    <p:embeddedFont>
      <p:font typeface="TH SarabunPSK" pitchFamily="34" charset="-34"/>
      <p:regular r:id="rId32"/>
      <p:bold r:id="rId33"/>
      <p:italic r:id="rId34"/>
      <p:boldItalic r:id="rId35"/>
    </p:embeddedFont>
    <p:embeddedFont>
      <p:font typeface="Cordia New" pitchFamily="34" charset="-34"/>
      <p:regular r:id="rId36"/>
      <p:bold r:id="rId37"/>
      <p:italic r:id="rId38"/>
      <p:boldItalic r:id="rId39"/>
    </p:embeddedFont>
    <p:embeddedFont>
      <p:font typeface="Calibri" pitchFamily="34" charset="0"/>
      <p:regular r:id="rId40"/>
      <p:bold r:id="rId41"/>
      <p:italic r:id="rId42"/>
      <p:boldItalic r:id="rId43"/>
    </p:embeddedFont>
    <p:embeddedFont>
      <p:font typeface="Constantia" pitchFamily="18" charset="0"/>
      <p:regular r:id="rId44"/>
      <p:bold r:id="rId45"/>
      <p:italic r:id="rId46"/>
      <p:boldItalic r:id="rId47"/>
    </p:embeddedFont>
    <p:embeddedFont>
      <p:font typeface="Browallia New" pitchFamily="34" charset="-34"/>
      <p:regular r:id="rId48"/>
      <p:bold r:id="rId49"/>
      <p:italic r:id="rId50"/>
      <p:boldItalic r:id="rId51"/>
    </p:embeddedFont>
    <p:embeddedFont>
      <p:font typeface="Wingdings 2" pitchFamily="18" charset="2"/>
      <p:regular r:id="rId52"/>
    </p:embeddedFont>
    <p:embeddedFont>
      <p:font typeface="TH SarabunIT๙" pitchFamily="34" charset="-34"/>
      <p:regular r:id="rId53"/>
      <p:bold r:id="rId54"/>
      <p:italic r:id="rId55"/>
      <p:boldItalic r:id="rId56"/>
    </p:embeddedFont>
  </p:embeddedFontLst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66"/>
    <a:srgbClr val="FFCC00"/>
    <a:srgbClr val="50D7F2"/>
    <a:srgbClr val="FFCCFF"/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font" Target="fonts/font15.fntdata"/><Relationship Id="rId47" Type="http://schemas.openxmlformats.org/officeDocument/2006/relationships/font" Target="fonts/font20.fntdata"/><Relationship Id="rId50" Type="http://schemas.openxmlformats.org/officeDocument/2006/relationships/font" Target="fonts/font23.fntdata"/><Relationship Id="rId55" Type="http://schemas.openxmlformats.org/officeDocument/2006/relationships/font" Target="fonts/font2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Relationship Id="rId46" Type="http://schemas.openxmlformats.org/officeDocument/2006/relationships/font" Target="fonts/font19.fntdata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font" Target="fonts/font14.fntdata"/><Relationship Id="rId54" Type="http://schemas.openxmlformats.org/officeDocument/2006/relationships/font" Target="fonts/font2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font" Target="fonts/font13.fntdata"/><Relationship Id="rId45" Type="http://schemas.openxmlformats.org/officeDocument/2006/relationships/font" Target="fonts/font18.fntdata"/><Relationship Id="rId53" Type="http://schemas.openxmlformats.org/officeDocument/2006/relationships/font" Target="fonts/font26.fntdata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49" Type="http://schemas.openxmlformats.org/officeDocument/2006/relationships/font" Target="fonts/font22.fntdata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4" Type="http://schemas.openxmlformats.org/officeDocument/2006/relationships/font" Target="fonts/font17.fntdata"/><Relationship Id="rId52" Type="http://schemas.openxmlformats.org/officeDocument/2006/relationships/font" Target="fonts/font25.fntdata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font" Target="fonts/font16.fntdata"/><Relationship Id="rId48" Type="http://schemas.openxmlformats.org/officeDocument/2006/relationships/font" Target="fonts/font21.fntdata"/><Relationship Id="rId56" Type="http://schemas.openxmlformats.org/officeDocument/2006/relationships/font" Target="fonts/font29.fntdata"/><Relationship Id="rId8" Type="http://schemas.openxmlformats.org/officeDocument/2006/relationships/slide" Target="slides/slide7.xml"/><Relationship Id="rId51" Type="http://schemas.openxmlformats.org/officeDocument/2006/relationships/font" Target="fonts/font24.fntdata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DFE8-DA86-4D15-91A8-06FD94B5BBF2}" type="datetimeFigureOut">
              <a:rPr lang="th-TH" smtClean="0"/>
              <a:pPr/>
              <a:t>28/05/60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1C71-ED4F-4193-8D5B-6E92C5B804E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DFE8-DA86-4D15-91A8-06FD94B5BBF2}" type="datetimeFigureOut">
              <a:rPr lang="th-TH" smtClean="0"/>
              <a:pPr/>
              <a:t>28/05/60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1C71-ED4F-4193-8D5B-6E92C5B804E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DFE8-DA86-4D15-91A8-06FD94B5BBF2}" type="datetimeFigureOut">
              <a:rPr lang="th-TH" smtClean="0"/>
              <a:pPr/>
              <a:t>28/05/60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1C71-ED4F-4193-8D5B-6E92C5B804E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DFE8-DA86-4D15-91A8-06FD94B5BBF2}" type="datetimeFigureOut">
              <a:rPr lang="th-TH" smtClean="0"/>
              <a:pPr/>
              <a:t>28/05/60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1C71-ED4F-4193-8D5B-6E92C5B804E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DFE8-DA86-4D15-91A8-06FD94B5BBF2}" type="datetimeFigureOut">
              <a:rPr lang="th-TH" smtClean="0"/>
              <a:pPr/>
              <a:t>28/05/60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1C71-ED4F-4193-8D5B-6E92C5B804E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DFE8-DA86-4D15-91A8-06FD94B5BBF2}" type="datetimeFigureOut">
              <a:rPr lang="th-TH" smtClean="0"/>
              <a:pPr/>
              <a:t>28/05/60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1C71-ED4F-4193-8D5B-6E92C5B804E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DFE8-DA86-4D15-91A8-06FD94B5BBF2}" type="datetimeFigureOut">
              <a:rPr lang="th-TH" smtClean="0"/>
              <a:pPr/>
              <a:t>28/05/60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1C71-ED4F-4193-8D5B-6E92C5B804E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DFE8-DA86-4D15-91A8-06FD94B5BBF2}" type="datetimeFigureOut">
              <a:rPr lang="th-TH" smtClean="0"/>
              <a:pPr/>
              <a:t>28/05/60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1C71-ED4F-4193-8D5B-6E92C5B804E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DFE8-DA86-4D15-91A8-06FD94B5BBF2}" type="datetimeFigureOut">
              <a:rPr lang="th-TH" smtClean="0"/>
              <a:pPr/>
              <a:t>28/05/60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1C71-ED4F-4193-8D5B-6E92C5B804E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DFE8-DA86-4D15-91A8-06FD94B5BBF2}" type="datetimeFigureOut">
              <a:rPr lang="th-TH" smtClean="0"/>
              <a:pPr/>
              <a:t>28/05/60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571C71-ED4F-4193-8D5B-6E92C5B804E2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2DFE8-DA86-4D15-91A8-06FD94B5BBF2}" type="datetimeFigureOut">
              <a:rPr lang="th-TH" smtClean="0"/>
              <a:pPr/>
              <a:t>28/05/60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3571C71-ED4F-4193-8D5B-6E92C5B804E2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82DFE8-DA86-4D15-91A8-06FD94B5BBF2}" type="datetimeFigureOut">
              <a:rPr lang="th-TH" smtClean="0"/>
              <a:pPr/>
              <a:t>28/05/60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3571C71-ED4F-4193-8D5B-6E92C5B804E2}" type="slidenum">
              <a:rPr lang="th-TH" smtClean="0"/>
              <a:pPr/>
              <a:t>‹#›</a:t>
            </a:fld>
            <a:endParaRPr lang="th-TH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gif"/><Relationship Id="rId4" Type="http://schemas.openxmlformats.org/officeDocument/2006/relationships/image" Target="../media/image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7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7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 สพฐ.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0" y="56272"/>
            <a:ext cx="929760" cy="1328919"/>
          </a:xfrm>
          <a:prstGeom prst="rect">
            <a:avLst/>
          </a:prstGeom>
        </p:spPr>
      </p:pic>
      <p:pic>
        <p:nvPicPr>
          <p:cNvPr id="5" name="รูปภาพ 4" descr="pl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071546"/>
            <a:ext cx="6500858" cy="767817"/>
          </a:xfrm>
          <a:prstGeom prst="rect">
            <a:avLst/>
          </a:prstGeom>
        </p:spPr>
      </p:pic>
      <p:pic>
        <p:nvPicPr>
          <p:cNvPr id="6" name="รูปภาพ 5" descr="แผนการขับเคลื่อน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860" y="214290"/>
            <a:ext cx="4143404" cy="8094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71736" y="518461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นางธนนันท์ คณะรมย์</a:t>
            </a:r>
            <a:endParaRPr lang="th-TH" sz="36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9" name="รูปภาพ 8" descr="7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572140"/>
            <a:ext cx="9144000" cy="128586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142976" y="5854503"/>
            <a:ext cx="8001024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defRPr/>
            </a:pPr>
            <a:r>
              <a:rPr lang="th-TH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dia New" pitchFamily="34" charset="-34"/>
                <a:cs typeface="Cordia New" pitchFamily="34" charset="-34"/>
              </a:rPr>
              <a:t>ผู้อำนวยการกลุ่มนิเทศ ติดตามและประเมินผล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dia New" pitchFamily="34" charset="-34"/>
              <a:cs typeface="Cordia New" pitchFamily="34" charset="-34"/>
            </a:endParaRPr>
          </a:p>
        </p:txBody>
      </p:sp>
      <p:pic>
        <p:nvPicPr>
          <p:cNvPr id="12" name="รูปภาพ 11" descr="เส้นคั่น4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4546" y="4727854"/>
            <a:ext cx="4552479" cy="428628"/>
          </a:xfrm>
          <a:prstGeom prst="rect">
            <a:avLst/>
          </a:prstGeom>
        </p:spPr>
      </p:pic>
      <p:pic>
        <p:nvPicPr>
          <p:cNvPr id="13" name="รูปภาพ 1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14678" y="2357430"/>
            <a:ext cx="2483271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 สพฐ.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0" y="56272"/>
            <a:ext cx="929760" cy="1328919"/>
          </a:xfrm>
          <a:prstGeom prst="rect">
            <a:avLst/>
          </a:prstGeom>
        </p:spPr>
      </p:pic>
      <p:pic>
        <p:nvPicPr>
          <p:cNvPr id="6" name="รูปภาพ 5" descr="สพฐ.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02" y="70340"/>
            <a:ext cx="8001024" cy="685372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500166" y="785794"/>
            <a:ext cx="74295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ขั้นตอนการขับเคลื่อน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สู่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สถานศึกษา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 </a:t>
            </a:r>
            <a:r>
              <a:rPr lang="th-TH" sz="32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สพฐ.</a:t>
            </a:r>
            <a:endParaRPr lang="th-TH" sz="32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13"/>
          <p:cNvGrpSpPr/>
          <p:nvPr/>
        </p:nvGrpSpPr>
        <p:grpSpPr>
          <a:xfrm>
            <a:off x="70340" y="1515340"/>
            <a:ext cx="8787940" cy="1270718"/>
            <a:chOff x="1176350" y="4357694"/>
            <a:chExt cx="8787940" cy="1270718"/>
          </a:xfrm>
        </p:grpSpPr>
        <p:sp>
          <p:nvSpPr>
            <p:cNvPr id="9" name="สี่เหลี่ยมมุมมน 8"/>
            <p:cNvSpPr/>
            <p:nvPr/>
          </p:nvSpPr>
          <p:spPr>
            <a:xfrm>
              <a:off x="1928794" y="4357694"/>
              <a:ext cx="8035496" cy="1270718"/>
            </a:xfrm>
            <a:prstGeom prst="roundRect">
              <a:avLst/>
            </a:prstGeom>
            <a:solidFill>
              <a:srgbClr val="50D7F2"/>
            </a:solidFill>
            <a:ln>
              <a:solidFill>
                <a:srgbClr val="FF006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/>
              <a:r>
                <a:rPr lang="th-TH" sz="36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  </a:t>
              </a:r>
              <a:r>
                <a:rPr lang="th-TH" sz="36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อบรมเชิงปฏิบัติการคณะกรรมการขับเคลื่อนกระบวนการ </a:t>
              </a:r>
              <a:r>
                <a:rPr lang="en-US" sz="36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PLC </a:t>
              </a:r>
              <a:r>
                <a:rPr lang="th-TH" sz="36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สู่สถานศึกษา ระดับ สำนักงานเขตพื้นที่การศึกษา</a:t>
              </a:r>
              <a:endPara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รูปหกเหลี่ยม 9"/>
            <p:cNvSpPr/>
            <p:nvPr/>
          </p:nvSpPr>
          <p:spPr>
            <a:xfrm>
              <a:off x="1176350" y="4413966"/>
              <a:ext cx="842058" cy="685800"/>
            </a:xfrm>
            <a:prstGeom prst="hexagon">
              <a:avLst/>
            </a:prstGeom>
            <a:solidFill>
              <a:srgbClr val="FFCCFF"/>
            </a:solidFill>
            <a:ln w="762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5</a:t>
              </a:r>
              <a:endPara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12" name="กลุ่ม 11"/>
          <p:cNvGrpSpPr/>
          <p:nvPr/>
        </p:nvGrpSpPr>
        <p:grpSpPr>
          <a:xfrm>
            <a:off x="285720" y="3071810"/>
            <a:ext cx="8572560" cy="3500449"/>
            <a:chOff x="285720" y="3071810"/>
            <a:chExt cx="8572560" cy="3500449"/>
          </a:xfrm>
        </p:grpSpPr>
        <p:sp>
          <p:nvSpPr>
            <p:cNvPr id="11" name="Text Box 3"/>
            <p:cNvSpPr txBox="1">
              <a:spLocks noChangeArrowheads="1"/>
            </p:cNvSpPr>
            <p:nvPr/>
          </p:nvSpPr>
          <p:spPr bwMode="auto">
            <a:xfrm>
              <a:off x="285720" y="3071810"/>
              <a:ext cx="8572560" cy="1384995"/>
            </a:xfrm>
            <a:prstGeom prst="rect">
              <a:avLst/>
            </a:prstGeom>
            <a:solidFill>
              <a:srgbClr val="FFCC66"/>
            </a:solidFill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อบรมเชิงปฏิบัติการคณะกรรมการขับเคลื่อนกระบวนการ </a:t>
              </a:r>
              <a:r>
                <a:rPr lang="en-US" b="1" dirty="0">
                  <a:latin typeface="TH SarabunPSK" pitchFamily="34" charset="-34"/>
                  <a:cs typeface="TH SarabunPSK" pitchFamily="34" charset="-34"/>
                </a:rPr>
                <a:t>PLC 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สู่สถานศึกษา ระดับสำนักงานเขตพื้นที่การศึกษา  เขตละ </a:t>
              </a:r>
              <a:r>
                <a:rPr lang="en-US" b="1" dirty="0">
                  <a:latin typeface="TH SarabunPSK" pitchFamily="34" charset="-34"/>
                  <a:cs typeface="TH SarabunPSK" pitchFamily="34" charset="-34"/>
                </a:rPr>
                <a:t>6 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คน ระหว่างวันที่ </a:t>
              </a:r>
              <a:r>
                <a:rPr lang="en-US" b="1" dirty="0">
                  <a:latin typeface="TH SarabunPSK" pitchFamily="34" charset="-34"/>
                  <a:cs typeface="TH SarabunPSK" pitchFamily="34" charset="-34"/>
                </a:rPr>
                <a:t>26 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เมษายน –</a:t>
              </a:r>
              <a:r>
                <a:rPr lang="en-US" b="1" dirty="0">
                  <a:latin typeface="TH SarabunPSK" pitchFamily="34" charset="-34"/>
                  <a:cs typeface="TH SarabunPSK" pitchFamily="34" charset="-34"/>
                </a:rPr>
                <a:t>3 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พฤษภาคม </a:t>
              </a:r>
              <a:r>
                <a:rPr lang="en-US" b="1" dirty="0">
                  <a:latin typeface="TH SarabunPSK" pitchFamily="34" charset="-34"/>
                  <a:cs typeface="TH SarabunPSK" pitchFamily="34" charset="-34"/>
                </a:rPr>
                <a:t>2560</a:t>
              </a:r>
            </a:p>
          </p:txBody>
        </p:sp>
        <p:pic>
          <p:nvPicPr>
            <p:cNvPr id="7170" name="Picture 2" descr="ผลการค้นหารูปภาพสำหรับ ภาพการทํางานร่วมกัน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00364" y="4714884"/>
              <a:ext cx="2466975" cy="18573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 สพฐ.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0" y="56272"/>
            <a:ext cx="929760" cy="1328919"/>
          </a:xfrm>
          <a:prstGeom prst="rect">
            <a:avLst/>
          </a:prstGeom>
        </p:spPr>
      </p:pic>
      <p:pic>
        <p:nvPicPr>
          <p:cNvPr id="6" name="รูปภาพ 5" descr="สพฐ.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02" y="70340"/>
            <a:ext cx="8001024" cy="685372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500166" y="785794"/>
            <a:ext cx="74295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ขั้นตอนการขับเคลื่อน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สู่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สถานศึกษา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 </a:t>
            </a:r>
            <a:r>
              <a:rPr lang="th-TH" sz="32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สพฐ.</a:t>
            </a:r>
            <a:endParaRPr lang="th-TH" sz="32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13"/>
          <p:cNvGrpSpPr/>
          <p:nvPr/>
        </p:nvGrpSpPr>
        <p:grpSpPr>
          <a:xfrm>
            <a:off x="42204" y="1502369"/>
            <a:ext cx="8816076" cy="855060"/>
            <a:chOff x="1176351" y="4330684"/>
            <a:chExt cx="6628628" cy="820852"/>
          </a:xfrm>
        </p:grpSpPr>
        <p:sp>
          <p:nvSpPr>
            <p:cNvPr id="15" name="สี่เหลี่ยมมุมมน 14"/>
            <p:cNvSpPr/>
            <p:nvPr/>
          </p:nvSpPr>
          <p:spPr>
            <a:xfrm>
              <a:off x="1767167" y="4330684"/>
              <a:ext cx="6037812" cy="820852"/>
            </a:xfrm>
            <a:prstGeom prst="roundRect">
              <a:avLst/>
            </a:prstGeom>
            <a:solidFill>
              <a:srgbClr val="FFCCFF"/>
            </a:solidFill>
            <a:ln>
              <a:solidFill>
                <a:srgbClr val="FF006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/>
              <a:r>
                <a:rPr lang="th-TH" sz="32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  กำกับ ติดตาม นิเทศ และ</a:t>
              </a:r>
              <a:r>
                <a:rPr lang="th-TH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ประเมินผล</a:t>
              </a:r>
              <a:r>
                <a:rPr lang="th-TH" sz="32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การขับเคลื่อนกระบวนการ </a:t>
              </a:r>
              <a:r>
                <a:rPr lang="en-US" sz="32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PLC </a:t>
              </a:r>
              <a:endParaRPr lang="en-US" sz="32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6" name="รูปหกเหลี่ยม 15"/>
            <p:cNvSpPr/>
            <p:nvPr/>
          </p:nvSpPr>
          <p:spPr>
            <a:xfrm>
              <a:off x="1176351" y="4357694"/>
              <a:ext cx="644529" cy="685800"/>
            </a:xfrm>
            <a:prstGeom prst="hexagon">
              <a:avLst/>
            </a:prstGeom>
            <a:solidFill>
              <a:srgbClr val="FFFF99"/>
            </a:solidFill>
            <a:ln w="762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6</a:t>
              </a:r>
              <a:endPara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2640" y="2513276"/>
            <a:ext cx="8572560" cy="492443"/>
          </a:xfrm>
          <a:prstGeom prst="rect">
            <a:avLst/>
          </a:prstGeom>
          <a:solidFill>
            <a:srgbClr val="FFCC66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latin typeface="TH SarabunPSK" pitchFamily="34" charset="-34"/>
                <a:cs typeface="TH SarabunPSK" pitchFamily="34" charset="-34"/>
              </a:rPr>
              <a:t>6.1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วางแผนและจัดทำเครื่องมือการติดตามและประเมินผลการขับเคลื่อนกระบวนการ </a:t>
            </a:r>
            <a:r>
              <a:rPr lang="en-US" sz="2600" b="1" dirty="0">
                <a:latin typeface="TH SarabunPSK" pitchFamily="34" charset="-34"/>
                <a:cs typeface="TH SarabunPSK" pitchFamily="34" charset="-34"/>
              </a:rPr>
              <a:t>PLC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9022" y="3101044"/>
            <a:ext cx="8536738" cy="1292662"/>
          </a:xfrm>
          <a:prstGeom prst="rect">
            <a:avLst/>
          </a:prstGeom>
          <a:solidFill>
            <a:srgbClr val="FF99FF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600" b="1" dirty="0">
                <a:latin typeface="TH SarabunPSK" pitchFamily="34" charset="-34"/>
                <a:cs typeface="TH SarabunPSK" pitchFamily="34" charset="-34"/>
              </a:rPr>
              <a:t>6.2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คณะกรรมการติดตามและ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ประเมินผล ระดับ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สำนักงานคณะกรรมการการศึกษาขั้นพื้นฐาน ออกติดตามและประเมินผลการขับเคลื่อน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PLC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ใน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ระดับสำนักงานเขตพื้นที่การศึกษาและสถานศึกษา</a:t>
            </a:r>
            <a:endParaRPr lang="en-US" sz="2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43090" y="4500570"/>
            <a:ext cx="8530356" cy="1292662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6.3 คณะกรรมการติดตามและ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ประเมินผล ระดับ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สำนักงานคณะกรรมการการศึกษาขั้นพื้นฐาน สรุปและรายงานผลการติดตามการขับเคลื่อน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PLC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 ใน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ระดับสำนักงานเขตพื้นที่การศึกษา</a:t>
            </a:r>
            <a:endParaRPr lang="en-US" sz="26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43090" y="5873058"/>
            <a:ext cx="8515190" cy="830997"/>
          </a:xfrm>
          <a:prstGeom prst="rect">
            <a:avLst/>
          </a:prstGeom>
          <a:solidFill>
            <a:srgbClr val="FFFF66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6.4 เร่งรัด ติดตาม และสนับสนุน สำนักงานเขตพื้นที่การศึกษาและสถานศึกษาที่ไม่ประสบความสำเร็จในการขับเคลื่อนกระบวนการ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PLC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สู่สถานศึกษา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 สพฐ.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0" y="56272"/>
            <a:ext cx="929760" cy="1328919"/>
          </a:xfrm>
          <a:prstGeom prst="rect">
            <a:avLst/>
          </a:prstGeom>
        </p:spPr>
      </p:pic>
      <p:pic>
        <p:nvPicPr>
          <p:cNvPr id="6" name="รูปภาพ 5" descr="สพฐ.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02" y="70340"/>
            <a:ext cx="8001024" cy="685372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500166" y="785794"/>
            <a:ext cx="74295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ขั้นตอนการขับเคลื่อนกระบวนการ</a:t>
            </a:r>
            <a:r>
              <a:rPr lang="en-US" sz="3200" b="1" dirty="0">
                <a:latin typeface="TH SarabunPSK" pitchFamily="34" charset="-34"/>
                <a:cs typeface="TH SarabunPSK" pitchFamily="34" charset="-34"/>
              </a:rPr>
              <a:t>PLC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สู่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สถานศึกษา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 </a:t>
            </a:r>
            <a:r>
              <a:rPr lang="th-TH" sz="32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สพฐ.</a:t>
            </a:r>
            <a:endParaRPr lang="th-TH" sz="32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13"/>
          <p:cNvGrpSpPr/>
          <p:nvPr/>
        </p:nvGrpSpPr>
        <p:grpSpPr>
          <a:xfrm>
            <a:off x="70340" y="1515340"/>
            <a:ext cx="8787940" cy="1270718"/>
            <a:chOff x="1176350" y="4357694"/>
            <a:chExt cx="8787940" cy="1270718"/>
          </a:xfrm>
        </p:grpSpPr>
        <p:sp>
          <p:nvSpPr>
            <p:cNvPr id="9" name="สี่เหลี่ยมมุมมน 8"/>
            <p:cNvSpPr/>
            <p:nvPr/>
          </p:nvSpPr>
          <p:spPr>
            <a:xfrm>
              <a:off x="1928794" y="4357694"/>
              <a:ext cx="8035496" cy="1270718"/>
            </a:xfrm>
            <a:prstGeom prst="roundRect">
              <a:avLst/>
            </a:prstGeom>
            <a:solidFill>
              <a:srgbClr val="50D7F2"/>
            </a:solidFill>
            <a:ln>
              <a:solidFill>
                <a:srgbClr val="FF006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/>
              <a:r>
                <a:rPr lang="th-TH" sz="36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 สรุป</a:t>
              </a:r>
              <a:r>
                <a:rPr lang="th-TH" sz="36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และรายงานผลการขับเคลื่อนกระบวนการ </a:t>
              </a:r>
              <a:r>
                <a:rPr lang="en-US" sz="36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PLC </a:t>
              </a:r>
              <a:r>
                <a:rPr lang="th-TH" sz="36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สู่สถานศึกษา ระดับสำนักงานเขตพื้นที่การศึกษาและสถานศึกษา</a:t>
              </a:r>
              <a:endPara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รูปหกเหลี่ยม 9"/>
            <p:cNvSpPr/>
            <p:nvPr/>
          </p:nvSpPr>
          <p:spPr>
            <a:xfrm>
              <a:off x="1176350" y="4413966"/>
              <a:ext cx="842058" cy="685800"/>
            </a:xfrm>
            <a:prstGeom prst="hexagon">
              <a:avLst/>
            </a:prstGeom>
            <a:solidFill>
              <a:srgbClr val="FFCCFF"/>
            </a:solidFill>
            <a:ln w="762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7</a:t>
              </a:r>
              <a:endPara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285720" y="3071810"/>
            <a:ext cx="8572560" cy="1384995"/>
          </a:xfrm>
          <a:prstGeom prst="rect">
            <a:avLst/>
          </a:prstGeom>
          <a:solidFill>
            <a:srgbClr val="FFCC66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สำนักงานคณะกรรมการการศึกษาขั้นพื้นฐาน โดยสำนักพัฒนาครูและบุคลากรการศึกษาขั้นพื้นฐาน สรุปและรายงานผลการขับเคลื่อนกระบวนการ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PLC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สู่สถานศึกษา ระดับสำนักงานเขตพื้นที่การศึกษาและสถานศึกษาเพื่อรายงานผู้เกี่ยวข้อง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122" name="Picture 2" descr="ผลการค้นหารูปภาพสำหรับ ภาพการทํางานร่วมกัน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57356" y="5029223"/>
            <a:ext cx="2705100" cy="168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 สพฐ.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0" y="56272"/>
            <a:ext cx="929760" cy="1328919"/>
          </a:xfrm>
          <a:prstGeom prst="rect">
            <a:avLst/>
          </a:prstGeom>
        </p:spPr>
      </p:pic>
      <p:pic>
        <p:nvPicPr>
          <p:cNvPr id="6" name="รูปภาพ 5" descr="สพฐ.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02" y="70340"/>
            <a:ext cx="8001024" cy="685372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500166" y="785794"/>
            <a:ext cx="74295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ขั้นตอนการขับเคลื่อน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สู่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สถานศึกษา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 </a:t>
            </a:r>
            <a:r>
              <a:rPr lang="th-TH" sz="32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สพฐ.</a:t>
            </a:r>
            <a:endParaRPr lang="th-TH" sz="32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13"/>
          <p:cNvGrpSpPr/>
          <p:nvPr/>
        </p:nvGrpSpPr>
        <p:grpSpPr>
          <a:xfrm>
            <a:off x="42204" y="1643050"/>
            <a:ext cx="8929717" cy="1214446"/>
            <a:chOff x="1176351" y="4357694"/>
            <a:chExt cx="6714073" cy="1165860"/>
          </a:xfrm>
        </p:grpSpPr>
        <p:sp>
          <p:nvSpPr>
            <p:cNvPr id="15" name="สี่เหลี่ยมมุมมน 14"/>
            <p:cNvSpPr/>
            <p:nvPr/>
          </p:nvSpPr>
          <p:spPr>
            <a:xfrm>
              <a:off x="1767167" y="4357694"/>
              <a:ext cx="6123257" cy="1165860"/>
            </a:xfrm>
            <a:prstGeom prst="roundRect">
              <a:avLst/>
            </a:prstGeom>
            <a:solidFill>
              <a:srgbClr val="FFCCFF"/>
            </a:solidFill>
            <a:ln>
              <a:solidFill>
                <a:srgbClr val="FF006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/>
              <a:r>
                <a:rPr lang="th-TH" sz="36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  กิจกรรม</a:t>
              </a:r>
              <a:r>
                <a:rPr lang="th-TH" sz="36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แลกเปลี่ยนเรียนรู้  ถอดบทเรียน และยกย่องเชิดชูเกียรติการขับเคลื่อนกระบวนการ </a:t>
              </a:r>
              <a:r>
                <a:rPr lang="en-US" sz="36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PLC </a:t>
              </a:r>
              <a:r>
                <a:rPr lang="th-TH" sz="36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สู่สถานศึกษา</a:t>
              </a:r>
              <a:endPara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6" name="รูปหกเหลี่ยม 15"/>
            <p:cNvSpPr/>
            <p:nvPr/>
          </p:nvSpPr>
          <p:spPr>
            <a:xfrm>
              <a:off x="1176351" y="4357694"/>
              <a:ext cx="644529" cy="685800"/>
            </a:xfrm>
            <a:prstGeom prst="hexagon">
              <a:avLst/>
            </a:prstGeom>
            <a:solidFill>
              <a:srgbClr val="FFFF99"/>
            </a:solidFill>
            <a:ln w="762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8</a:t>
              </a:r>
              <a:endPara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2640" y="3160404"/>
            <a:ext cx="8572560" cy="954107"/>
          </a:xfrm>
          <a:prstGeom prst="rect">
            <a:avLst/>
          </a:prstGeom>
          <a:solidFill>
            <a:srgbClr val="FFCC66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8.1 สำนักงานคณะกรรมการการศึกษาขั้นพื้นฐาน จัดกิจกรรมแลกเปลี่ยนเรียนรู้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en-US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Show &amp; Share)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การขับเคลื่อนกระบวนการ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PLC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สู่สถานศึกษา 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1" name="กลุ่ม 10"/>
          <p:cNvGrpSpPr/>
          <p:nvPr/>
        </p:nvGrpSpPr>
        <p:grpSpPr>
          <a:xfrm>
            <a:off x="329022" y="4310000"/>
            <a:ext cx="8536738" cy="2268614"/>
            <a:chOff x="329022" y="4310000"/>
            <a:chExt cx="8536738" cy="2268614"/>
          </a:xfrm>
        </p:grpSpPr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29022" y="4310000"/>
              <a:ext cx="8536738" cy="954107"/>
            </a:xfrm>
            <a:prstGeom prst="rect">
              <a:avLst/>
            </a:prstGeom>
            <a:solidFill>
              <a:srgbClr val="FF99FF"/>
            </a:solidFill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8.2 ยกย่องเชิดชูเกียรติสำนักงานเขตพื้นที่การศึกษาและสถานศึกษา ที่มีกระบวนการดำเนินการที่ดีสามารถเป็นแบบอย่างได้และเผยแพร่ด้วยวิธีการที่หลากหลาย</a:t>
              </a:r>
              <a:endPara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0" name="Picture 2" descr="ผลการค้นหารูปภาพสำหรับ การ์ตูน กลุ่ม เพื่อน น่า รัก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b="36238"/>
            <a:stretch>
              <a:fillRect/>
            </a:stretch>
          </p:blipFill>
          <p:spPr bwMode="auto">
            <a:xfrm>
              <a:off x="857224" y="5357826"/>
              <a:ext cx="6858000" cy="1220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 สพฐ.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6" y="56272"/>
            <a:ext cx="929760" cy="1328919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000100" y="756560"/>
            <a:ext cx="8143900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ขั้นตอนการขับเคลื่อน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สู่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สถานศึกษา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ระดับสำนักงานเขตพื้นที่การศึกษา</a:t>
            </a:r>
            <a:endParaRPr lang="th-TH" sz="26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รูปภาพ 9" descr="เขตพื้นที่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1"/>
            <a:ext cx="6032190" cy="667112"/>
          </a:xfrm>
          <a:prstGeom prst="rect">
            <a:avLst/>
          </a:prstGeom>
        </p:spPr>
      </p:pic>
      <p:grpSp>
        <p:nvGrpSpPr>
          <p:cNvPr id="34" name="กลุ่ม 33"/>
          <p:cNvGrpSpPr/>
          <p:nvPr/>
        </p:nvGrpSpPr>
        <p:grpSpPr>
          <a:xfrm>
            <a:off x="285720" y="1359494"/>
            <a:ext cx="8428939" cy="969273"/>
            <a:chOff x="285720" y="1359494"/>
            <a:chExt cx="8428939" cy="969273"/>
          </a:xfrm>
        </p:grpSpPr>
        <p:sp>
          <p:nvSpPr>
            <p:cNvPr id="14" name="AutoShape 47"/>
            <p:cNvSpPr>
              <a:spLocks noChangeArrowheads="1"/>
            </p:cNvSpPr>
            <p:nvPr/>
          </p:nvSpPr>
          <p:spPr bwMode="gray">
            <a:xfrm>
              <a:off x="785786" y="1359494"/>
              <a:ext cx="7928873" cy="92649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99FF"/>
                </a:gs>
                <a:gs pos="50000">
                  <a:schemeClr val="bg1"/>
                </a:gs>
                <a:gs pos="100000">
                  <a:srgbClr val="0099FF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srgbClr val="FF0000"/>
                </a:solidFill>
              </a:endParaRPr>
            </a:p>
          </p:txBody>
        </p:sp>
        <p:sp>
          <p:nvSpPr>
            <p:cNvPr id="18" name="AutoShape 48"/>
            <p:cNvSpPr>
              <a:spLocks noChangeArrowheads="1"/>
            </p:cNvSpPr>
            <p:nvPr/>
          </p:nvSpPr>
          <p:spPr bwMode="gray">
            <a:xfrm>
              <a:off x="285720" y="1432030"/>
              <a:ext cx="857256" cy="788988"/>
            </a:xfrm>
            <a:prstGeom prst="diamond">
              <a:avLst/>
            </a:prstGeom>
            <a:solidFill>
              <a:srgbClr val="FF0066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2324" y="1420158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1</a:t>
              </a:r>
              <a:endPara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1142976" y="1374660"/>
              <a:ext cx="72866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แต่งตั้งคณะกรรมการขับเคลื่อนกระบวนการ </a:t>
              </a:r>
              <a:r>
                <a:rPr lang="en-US" b="1" dirty="0">
                  <a:latin typeface="TH SarabunPSK" pitchFamily="34" charset="-34"/>
                  <a:cs typeface="TH SarabunPSK" pitchFamily="34" charset="-34"/>
                </a:rPr>
                <a:t>PLC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สู่สถานศึกษา 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th-TH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ระดับ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เขตพื้นที่การศึกษา</a:t>
              </a:r>
            </a:p>
          </p:txBody>
        </p:sp>
      </p:grp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42844" y="2428868"/>
            <a:ext cx="3643338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คณะกรรมการจำนวนตามความเหมาะสม</a:t>
            </a:r>
            <a:endParaRPr kumimoji="0" lang="th-TH" sz="4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683942" y="2976628"/>
            <a:ext cx="464347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1.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ผู้อำนวยการสำนักงานเขตพื้นที่การศึกษา</a:t>
            </a:r>
            <a:endParaRPr kumimoji="0" lang="th-TH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1683942" y="3604404"/>
            <a:ext cx="4857784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2.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รองผู้อำนวยการสำนักงานเขตพื้นที่การศึกษา</a:t>
            </a:r>
            <a:endParaRPr kumimoji="0" lang="th-TH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683942" y="4792910"/>
            <a:ext cx="375776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4.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บุคลากรการกลุ่มนโยบายและแผน</a:t>
            </a:r>
            <a:endParaRPr kumimoji="0" lang="th-TH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683942" y="4191074"/>
            <a:ext cx="5715040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3.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บุคลากรกลุ่มนิเทศ ติดตาม และประเมินผลการศึกษา</a:t>
            </a:r>
            <a:endParaRPr kumimoji="0" lang="th-TH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1683942" y="5392550"/>
            <a:ext cx="3381054" cy="523220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5. บุคลากรกลุ่มบริหารงานบุคคล</a:t>
            </a:r>
            <a:endParaRPr kumimoji="0" lang="th-TH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1671178" y="6000768"/>
            <a:ext cx="2419252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6.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ผู้บริหารสถานศึกษา</a:t>
            </a:r>
            <a:endParaRPr kumimoji="0" lang="th-TH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4286248" y="6000768"/>
            <a:ext cx="1214446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7.</a:t>
            </a:r>
            <a:r>
              <a:rPr kumimoji="0" lang="th-TH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ครู</a:t>
            </a:r>
            <a:endParaRPr kumimoji="0" lang="th-TH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6286512" y="4857760"/>
          <a:ext cx="2649159" cy="1285884"/>
        </p:xfrm>
        <a:graphic>
          <a:graphicData uri="http://schemas.openxmlformats.org/presentationml/2006/ole">
            <p:oleObj spid="_x0000_s3090" name="Clip" r:id="rId6" imgW="4039263" imgH="25348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073" grpId="0" animBg="1"/>
      <p:bldP spid="3074" grpId="0" animBg="1"/>
      <p:bldP spid="3075" grpId="0" animBg="1"/>
      <p:bldP spid="3077" grpId="0" animBg="1"/>
      <p:bldP spid="3076" grpId="0" animBg="1"/>
      <p:bldP spid="3078" grpId="0" animBg="1"/>
      <p:bldP spid="3079" grpId="0" animBg="1"/>
      <p:bldP spid="308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 สพฐ.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6" y="56272"/>
            <a:ext cx="929760" cy="1328919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000100" y="756560"/>
            <a:ext cx="8143900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ขั้นตอนการขับเคลื่อน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สู่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สถานศึกษา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ระดับสำนักงานเขตพื้นที่การศึกษา</a:t>
            </a:r>
            <a:endParaRPr lang="th-TH" sz="26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รูปภาพ 9" descr="เขตพื้นที่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"/>
            <a:ext cx="6032190" cy="667112"/>
          </a:xfrm>
          <a:prstGeom prst="rect">
            <a:avLst/>
          </a:prstGeom>
        </p:spPr>
      </p:pic>
      <p:grpSp>
        <p:nvGrpSpPr>
          <p:cNvPr id="2" name="กลุ่ม 33"/>
          <p:cNvGrpSpPr/>
          <p:nvPr/>
        </p:nvGrpSpPr>
        <p:grpSpPr>
          <a:xfrm>
            <a:off x="285720" y="1359494"/>
            <a:ext cx="8428939" cy="861524"/>
            <a:chOff x="285720" y="1359494"/>
            <a:chExt cx="8428939" cy="861524"/>
          </a:xfrm>
        </p:grpSpPr>
        <p:sp>
          <p:nvSpPr>
            <p:cNvPr id="14" name="AutoShape 47"/>
            <p:cNvSpPr>
              <a:spLocks noChangeArrowheads="1"/>
            </p:cNvSpPr>
            <p:nvPr/>
          </p:nvSpPr>
          <p:spPr bwMode="gray">
            <a:xfrm>
              <a:off x="785786" y="1359494"/>
              <a:ext cx="7928873" cy="64074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99FF"/>
                </a:gs>
                <a:gs pos="50000">
                  <a:schemeClr val="bg1"/>
                </a:gs>
                <a:gs pos="100000">
                  <a:srgbClr val="0099FF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srgbClr val="FF0000"/>
                </a:solidFill>
              </a:endParaRPr>
            </a:p>
          </p:txBody>
        </p:sp>
        <p:sp>
          <p:nvSpPr>
            <p:cNvPr id="18" name="AutoShape 48"/>
            <p:cNvSpPr>
              <a:spLocks noChangeArrowheads="1"/>
            </p:cNvSpPr>
            <p:nvPr/>
          </p:nvSpPr>
          <p:spPr bwMode="gray">
            <a:xfrm>
              <a:off x="285720" y="1432030"/>
              <a:ext cx="857256" cy="788988"/>
            </a:xfrm>
            <a:prstGeom prst="diamond">
              <a:avLst/>
            </a:prstGeom>
            <a:solidFill>
              <a:srgbClr val="FF0066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2324" y="1420158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2</a:t>
              </a:r>
              <a:endPara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1142976" y="1374660"/>
              <a:ext cx="72866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กำหนดแผนงานการขับเคลื่อนกระบวนการ</a:t>
              </a:r>
              <a:r>
                <a:rPr lang="en-US" b="1" dirty="0">
                  <a:latin typeface="TH SarabunPSK" pitchFamily="34" charset="-34"/>
                  <a:cs typeface="TH SarabunPSK" pitchFamily="34" charset="-34"/>
                </a:rPr>
                <a:t> PLC 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สู่ สถานศึกษา</a:t>
              </a:r>
            </a:p>
          </p:txBody>
        </p:sp>
      </p:grp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1538" y="2071678"/>
            <a:ext cx="6572296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2400" b="1" i="1" dirty="0">
                <a:latin typeface="TH SarabunPSK" pitchFamily="34" charset="-34"/>
                <a:cs typeface="TH SarabunPSK" pitchFamily="34" charset="-34"/>
              </a:rPr>
              <a:t>จัดทำแผนงานการขับเคลื่อนกระบวนการ</a:t>
            </a:r>
            <a:r>
              <a:rPr lang="en-US" sz="2400" b="1" i="1" dirty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sz="2400" b="1" i="1" dirty="0">
                <a:latin typeface="TH SarabunPSK" pitchFamily="34" charset="-34"/>
                <a:cs typeface="TH SarabunPSK" pitchFamily="34" charset="-34"/>
              </a:rPr>
              <a:t>สู่ สถานศึกษา ประกอบด้วย</a:t>
            </a:r>
            <a:endParaRPr lang="en-US" sz="2400" b="1" i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762042" y="2813096"/>
            <a:ext cx="742955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1.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สร้าง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ทีมงาน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ระดับกลุ่ม/เครือข่าย/ศูนย์/</a:t>
            </a:r>
            <a:r>
              <a:rPr lang="th-TH" sz="2400" b="1" dirty="0" err="1">
                <a:latin typeface="TH SarabunPSK" pitchFamily="34" charset="-34"/>
                <a:cs typeface="TH SarabunPSK" pitchFamily="34" charset="-34"/>
              </a:rPr>
              <a:t>สห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วิทยาเขต ฯลฯ</a:t>
            </a:r>
            <a:endParaRPr kumimoji="0" lang="th-TH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42" y="3371630"/>
            <a:ext cx="7429552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2.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สร้าง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ความรู้ ความเข้าใจ และแนวทางการปฏิบัติให้กับบุคลากรในสำนักงานเขตพื้นที่การศึกษาและสถานศึกษา</a:t>
            </a:r>
            <a:endParaRPr kumimoji="0" lang="th-TH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762042" y="4884798"/>
            <a:ext cx="3371436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4.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กำกับ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ติดตาม นิเทศและประเมินผล</a:t>
            </a:r>
            <a:endParaRPr kumimoji="0" lang="th-TH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762042" y="4298128"/>
            <a:ext cx="742955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3.</a:t>
            </a: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สร้าง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เครือข่ายกับหน่วยงานอื่น (มหาวิทยาลัย องค์กรและหน่วยงานต่างๆ)</a:t>
            </a:r>
            <a:endParaRPr kumimoji="0" lang="th-TH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762042" y="5456302"/>
            <a:ext cx="7576113" cy="461665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5.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ส่งเสริม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สนับสนุน และประสานงาน การพัฒนาข้าราชการครูและบุคลากรทางการศึกษา</a:t>
            </a:r>
            <a:endParaRPr kumimoji="0" lang="th-TH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" grpId="0" animBg="1"/>
      <p:bldP spid="3074" grpId="0" animBg="1"/>
      <p:bldP spid="3075" grpId="0" animBg="1"/>
      <p:bldP spid="3077" grpId="0" animBg="1"/>
      <p:bldP spid="3076" grpId="0" animBg="1"/>
      <p:bldP spid="30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 สพฐ.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6" y="56272"/>
            <a:ext cx="929760" cy="1328919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000100" y="756560"/>
            <a:ext cx="8143900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ขั้นตอนการขับเคลื่อน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สู่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สถานศึกษา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ระดับสำนักงานเขตพื้นที่การศึกษา</a:t>
            </a:r>
            <a:endParaRPr lang="th-TH" sz="26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รูปภาพ 9" descr="เขตพื้นที่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"/>
            <a:ext cx="6032190" cy="667112"/>
          </a:xfrm>
          <a:prstGeom prst="rect">
            <a:avLst/>
          </a:prstGeom>
        </p:spPr>
      </p:pic>
      <p:grpSp>
        <p:nvGrpSpPr>
          <p:cNvPr id="2" name="กลุ่ม 33"/>
          <p:cNvGrpSpPr/>
          <p:nvPr/>
        </p:nvGrpSpPr>
        <p:grpSpPr>
          <a:xfrm>
            <a:off x="285720" y="1359494"/>
            <a:ext cx="8428939" cy="969273"/>
            <a:chOff x="285720" y="1359494"/>
            <a:chExt cx="8428939" cy="969273"/>
          </a:xfrm>
        </p:grpSpPr>
        <p:sp>
          <p:nvSpPr>
            <p:cNvPr id="14" name="AutoShape 47"/>
            <p:cNvSpPr>
              <a:spLocks noChangeArrowheads="1"/>
            </p:cNvSpPr>
            <p:nvPr/>
          </p:nvSpPr>
          <p:spPr bwMode="gray">
            <a:xfrm>
              <a:off x="785786" y="1359494"/>
              <a:ext cx="7928873" cy="92649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99FF"/>
                </a:gs>
                <a:gs pos="50000">
                  <a:schemeClr val="bg1"/>
                </a:gs>
                <a:gs pos="100000">
                  <a:srgbClr val="0099FF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srgbClr val="FF0000"/>
                </a:solidFill>
              </a:endParaRPr>
            </a:p>
          </p:txBody>
        </p:sp>
        <p:sp>
          <p:nvSpPr>
            <p:cNvPr id="18" name="AutoShape 48"/>
            <p:cNvSpPr>
              <a:spLocks noChangeArrowheads="1"/>
            </p:cNvSpPr>
            <p:nvPr/>
          </p:nvSpPr>
          <p:spPr bwMode="gray">
            <a:xfrm>
              <a:off x="285720" y="1432030"/>
              <a:ext cx="857256" cy="788988"/>
            </a:xfrm>
            <a:prstGeom prst="diamond">
              <a:avLst/>
            </a:prstGeom>
            <a:solidFill>
              <a:srgbClr val="FF0066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2324" y="1420158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  <a:endPara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1142976" y="1374660"/>
              <a:ext cx="72866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การขับเคลื่อนกระบวนการ </a:t>
              </a:r>
              <a:r>
                <a:rPr lang="en-US" b="1" dirty="0">
                  <a:latin typeface="TH SarabunPSK" pitchFamily="34" charset="-34"/>
                  <a:cs typeface="TH SarabunPSK" pitchFamily="34" charset="-34"/>
                </a:rPr>
                <a:t>PLC 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สู่การปฏิบัติในสำนักงานเขตพื้นที่การศึกษาและสถานศึกษา</a:t>
              </a:r>
            </a:p>
          </p:txBody>
        </p:sp>
      </p:grp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14348" y="5214950"/>
            <a:ext cx="7429552" cy="46166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3.2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สรุป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รายงานผล และจัดกิจกรรมแลกเปลี่ยนเรียนรู้</a:t>
            </a:r>
            <a:endParaRPr kumimoji="0" lang="th-TH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714348" y="2428868"/>
            <a:ext cx="7429552" cy="2677656"/>
            <a:chOff x="714348" y="2428868"/>
            <a:chExt cx="7429552" cy="2677656"/>
          </a:xfrm>
        </p:grpSpPr>
        <p:sp>
          <p:nvSpPr>
            <p:cNvPr id="3074" name="Rectangle 2"/>
            <p:cNvSpPr>
              <a:spLocks noChangeArrowheads="1"/>
            </p:cNvSpPr>
            <p:nvPr/>
          </p:nvSpPr>
          <p:spPr bwMode="auto">
            <a:xfrm>
              <a:off x="714348" y="2428868"/>
              <a:ext cx="7429552" cy="2677656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3.1 ขับเคลื่อนกระบวนการ </a:t>
              </a:r>
              <a:r>
                <a:rPr lang="en-US" sz="2400" b="1" dirty="0">
                  <a:latin typeface="TH SarabunPSK" pitchFamily="34" charset="-34"/>
                  <a:cs typeface="TH SarabunPSK" pitchFamily="34" charset="-34"/>
                </a:rPr>
                <a:t>PLC </a:t>
              </a: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สู่การปฏิบัติในสำนักงานเขตพื้นที่การศึกษาและสถานศึกษา พร้อมทั้งบันทึกลงใน </a:t>
              </a:r>
              <a:r>
                <a:rPr lang="en-US" sz="2400" b="1" dirty="0">
                  <a:latin typeface="TH SarabunPSK" pitchFamily="34" charset="-34"/>
                  <a:cs typeface="TH SarabunPSK" pitchFamily="34" charset="-34"/>
                </a:rPr>
                <a:t>Logbook </a:t>
              </a: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 ตามลำดับ</a:t>
              </a: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ดังนี้</a:t>
              </a:r>
              <a:b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    1</a:t>
              </a: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) ค้นหาปัญหา </a:t>
              </a: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    2</a:t>
              </a: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) หาสาเหตุ  </a:t>
              </a: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    3) แนว</a:t>
              </a: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ทางแก้ไข </a:t>
              </a: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    4</a:t>
              </a: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) ออกแบบกิจกรรมและ </a:t>
              </a: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2400" b="1" dirty="0" smtClean="0">
                  <a:latin typeface="TH SarabunPSK" pitchFamily="34" charset="-34"/>
                  <a:cs typeface="TH SarabunPSK" pitchFamily="34" charset="-34"/>
                </a:rPr>
                <a:t>    5</a:t>
              </a: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) นำสู่การปฏิบัติและสะท้อนผล</a:t>
              </a:r>
              <a:endParaRPr kumimoji="0" lang="th-TH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35842" name="Picture 2" descr="ผลการค้นหารูปภาพสำหรับ ภาพการทํางานร่วมกัน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214942" y="3214686"/>
              <a:ext cx="2619375" cy="1743075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 สพฐ.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6" y="56272"/>
            <a:ext cx="929760" cy="1328919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000100" y="756560"/>
            <a:ext cx="8143900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ขั้นตอนการขับเคลื่อน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สู่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สถานศึกษา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ระดับสำนักงานเขตพื้นที่การศึกษา</a:t>
            </a:r>
            <a:endParaRPr lang="th-TH" sz="26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รูปภาพ 9" descr="เขตพื้นที่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"/>
            <a:ext cx="6032190" cy="667112"/>
          </a:xfrm>
          <a:prstGeom prst="rect">
            <a:avLst/>
          </a:prstGeom>
        </p:spPr>
      </p:pic>
      <p:grpSp>
        <p:nvGrpSpPr>
          <p:cNvPr id="2" name="กลุ่ม 33"/>
          <p:cNvGrpSpPr/>
          <p:nvPr/>
        </p:nvGrpSpPr>
        <p:grpSpPr>
          <a:xfrm>
            <a:off x="285720" y="1359494"/>
            <a:ext cx="8428939" cy="861524"/>
            <a:chOff x="285720" y="1359494"/>
            <a:chExt cx="8428939" cy="861524"/>
          </a:xfrm>
        </p:grpSpPr>
        <p:sp>
          <p:nvSpPr>
            <p:cNvPr id="14" name="AutoShape 47"/>
            <p:cNvSpPr>
              <a:spLocks noChangeArrowheads="1"/>
            </p:cNvSpPr>
            <p:nvPr/>
          </p:nvSpPr>
          <p:spPr bwMode="gray">
            <a:xfrm>
              <a:off x="785786" y="1359494"/>
              <a:ext cx="7928873" cy="64074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99FF"/>
                </a:gs>
                <a:gs pos="50000">
                  <a:schemeClr val="bg1"/>
                </a:gs>
                <a:gs pos="100000">
                  <a:srgbClr val="0099FF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srgbClr val="FF0000"/>
                </a:solidFill>
              </a:endParaRPr>
            </a:p>
          </p:txBody>
        </p:sp>
        <p:sp>
          <p:nvSpPr>
            <p:cNvPr id="18" name="AutoShape 48"/>
            <p:cNvSpPr>
              <a:spLocks noChangeArrowheads="1"/>
            </p:cNvSpPr>
            <p:nvPr/>
          </p:nvSpPr>
          <p:spPr bwMode="gray">
            <a:xfrm>
              <a:off x="285720" y="1432030"/>
              <a:ext cx="857256" cy="788988"/>
            </a:xfrm>
            <a:prstGeom prst="diamond">
              <a:avLst/>
            </a:prstGeom>
            <a:solidFill>
              <a:srgbClr val="FF0066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2324" y="1420158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4</a:t>
              </a:r>
              <a:endPara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1142976" y="1374660"/>
              <a:ext cx="72866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กำกับ ติดตามนิเทศและประเมินผล</a:t>
              </a: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53504" y="2313030"/>
            <a:ext cx="7429552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4.1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จัดทำแผนและเครื่องมือ กำกับ ติดตาม นิเทศ และประเมินผลการขับเคลื่อนกระบวนการ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PLC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958994" y="3245018"/>
            <a:ext cx="7429552" cy="1200329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4.2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คณะกรรมการขับเคลื่อนกระบวนการ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PLC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ระดับสำนักงานเขตพื้นที่การศึกษา ดำเนินการกำกับ ติดตาม นิเทศ และประเมินผลการขับเคลื่อนกระบวนการ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PLC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ในสำนักงานเขตพื้นที่การศึกษาและสถานศึกษา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953504" y="4599046"/>
            <a:ext cx="7429552" cy="830997"/>
          </a:xfrm>
          <a:prstGeom prst="rect">
            <a:avLst/>
          </a:prstGeom>
          <a:ln>
            <a:solidFill>
              <a:srgbClr val="00B050"/>
            </a:solidFill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4.3 เร่งรัด ติดตาม และสนับสนุนสถานศึกษาที่ไม่ประสบความสำเร็จในการ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ขับเคลื่อน</a:t>
            </a:r>
            <a:br>
              <a:rPr lang="th-TH" sz="2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กระบวนการ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PLC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สู่สถานศึกษา</a:t>
            </a:r>
            <a:endParaRPr kumimoji="0" lang="th-TH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 สพฐ.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6" y="56272"/>
            <a:ext cx="929760" cy="1328919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000100" y="756560"/>
            <a:ext cx="8143900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ขั้นตอนการขับเคลื่อน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สู่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สถานศึกษา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ระดับสำนักงานเขตพื้นที่การศึกษา</a:t>
            </a:r>
            <a:endParaRPr lang="th-TH" sz="26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รูปภาพ 9" descr="เขตพื้นที่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"/>
            <a:ext cx="6032190" cy="667112"/>
          </a:xfrm>
          <a:prstGeom prst="rect">
            <a:avLst/>
          </a:prstGeom>
        </p:spPr>
      </p:pic>
      <p:grpSp>
        <p:nvGrpSpPr>
          <p:cNvPr id="2" name="กลุ่ม 33"/>
          <p:cNvGrpSpPr/>
          <p:nvPr/>
        </p:nvGrpSpPr>
        <p:grpSpPr>
          <a:xfrm>
            <a:off x="285720" y="1359494"/>
            <a:ext cx="8428939" cy="997936"/>
            <a:chOff x="285720" y="1359494"/>
            <a:chExt cx="8428939" cy="997936"/>
          </a:xfrm>
        </p:grpSpPr>
        <p:sp>
          <p:nvSpPr>
            <p:cNvPr id="14" name="AutoShape 47"/>
            <p:cNvSpPr>
              <a:spLocks noChangeArrowheads="1"/>
            </p:cNvSpPr>
            <p:nvPr/>
          </p:nvSpPr>
          <p:spPr bwMode="gray">
            <a:xfrm>
              <a:off x="785786" y="1359494"/>
              <a:ext cx="7928873" cy="9979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99FF"/>
                </a:gs>
                <a:gs pos="50000">
                  <a:schemeClr val="bg1"/>
                </a:gs>
                <a:gs pos="100000">
                  <a:srgbClr val="0099FF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srgbClr val="FF0000"/>
                </a:solidFill>
              </a:endParaRPr>
            </a:p>
          </p:txBody>
        </p:sp>
        <p:sp>
          <p:nvSpPr>
            <p:cNvPr id="18" name="AutoShape 48"/>
            <p:cNvSpPr>
              <a:spLocks noChangeArrowheads="1"/>
            </p:cNvSpPr>
            <p:nvPr/>
          </p:nvSpPr>
          <p:spPr bwMode="gray">
            <a:xfrm>
              <a:off x="285720" y="1432030"/>
              <a:ext cx="857256" cy="788988"/>
            </a:xfrm>
            <a:prstGeom prst="diamond">
              <a:avLst/>
            </a:prstGeom>
            <a:solidFill>
              <a:srgbClr val="FF0066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2324" y="1420158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5</a:t>
              </a:r>
              <a:endPara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1142976" y="1374660"/>
              <a:ext cx="72866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สรุปและรายงานผลการดำเนินการขับเคลื่อนกระบวนการ </a:t>
              </a:r>
              <a:r>
                <a:rPr lang="en-US" b="1" dirty="0">
                  <a:latin typeface="TH SarabunPSK" pitchFamily="34" charset="-34"/>
                  <a:cs typeface="TH SarabunPSK" pitchFamily="34" charset="-34"/>
                </a:rPr>
                <a:t>PLC 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/>
              </a:r>
              <a:br>
                <a:rPr lang="th-TH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สู่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สถานศึกษา</a:t>
              </a: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53504" y="2622526"/>
            <a:ext cx="7429552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5.1 คณะกรรมการขับเคลื่อน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สู่สถานศึกษา ระดับสำนักงานเขตพื้นที่การศึกษา สรุปและรายงานผลดำเนินการขับเคลื่อนกระบวนการ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PLC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สู่สถานศึกษา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958994" y="3681126"/>
            <a:ext cx="7429552" cy="2641897"/>
            <a:chOff x="958994" y="3681126"/>
            <a:chExt cx="7429552" cy="2641897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958994" y="3681126"/>
              <a:ext cx="7429552" cy="83099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5.2 สำนักงานเขตพื้นที่การศึกษารายงานผลการดำเนินการขับเคลื่อนกระบวนการ </a:t>
              </a:r>
              <a:r>
                <a:rPr lang="en-US" sz="2400" b="1" dirty="0">
                  <a:latin typeface="TH SarabunPSK" pitchFamily="34" charset="-34"/>
                  <a:cs typeface="TH SarabunPSK" pitchFamily="34" charset="-34"/>
                </a:rPr>
                <a:t>PLC </a:t>
              </a:r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สู่สถานศึกษา ต่อ สำนักงานคณะกรรมการการศึกษาขั้นพื้นฐานและผู้ที่เกี่ยวข้อง</a:t>
              </a:r>
              <a:endParaRPr lang="en-US" sz="24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12" name="Picture 2" descr="ผลการค้นหารูปภาพสำหรับ plc การศึกษา คือ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571736" y="4857760"/>
              <a:ext cx="4276725" cy="1465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 สพฐ.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6" y="56272"/>
            <a:ext cx="929760" cy="1328919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000100" y="756560"/>
            <a:ext cx="8143900" cy="492443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ขั้นตอนการขับเคลื่อน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sz="2600" b="1" dirty="0" smtClean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sz="2600" b="1" dirty="0">
                <a:latin typeface="TH SarabunPSK" pitchFamily="34" charset="-34"/>
                <a:cs typeface="TH SarabunPSK" pitchFamily="34" charset="-34"/>
              </a:rPr>
              <a:t>สู่</a:t>
            </a:r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สถานศึกษา </a:t>
            </a:r>
            <a:r>
              <a:rPr lang="th-TH" sz="26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ระดับสำนักงานเขตพื้นที่การศึกษา</a:t>
            </a:r>
            <a:endParaRPr lang="th-TH" sz="26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รูปภาพ 9" descr="เขตพื้นที่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1"/>
            <a:ext cx="6032190" cy="667112"/>
          </a:xfrm>
          <a:prstGeom prst="rect">
            <a:avLst/>
          </a:prstGeom>
        </p:spPr>
      </p:pic>
      <p:grpSp>
        <p:nvGrpSpPr>
          <p:cNvPr id="2" name="กลุ่ม 33"/>
          <p:cNvGrpSpPr/>
          <p:nvPr/>
        </p:nvGrpSpPr>
        <p:grpSpPr>
          <a:xfrm>
            <a:off x="285720" y="1359494"/>
            <a:ext cx="8428939" cy="997936"/>
            <a:chOff x="285720" y="1359494"/>
            <a:chExt cx="8428939" cy="997936"/>
          </a:xfrm>
        </p:grpSpPr>
        <p:sp>
          <p:nvSpPr>
            <p:cNvPr id="14" name="AutoShape 47"/>
            <p:cNvSpPr>
              <a:spLocks noChangeArrowheads="1"/>
            </p:cNvSpPr>
            <p:nvPr/>
          </p:nvSpPr>
          <p:spPr bwMode="gray">
            <a:xfrm>
              <a:off x="785786" y="1359494"/>
              <a:ext cx="7928873" cy="997936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99FF"/>
                </a:gs>
                <a:gs pos="50000">
                  <a:schemeClr val="bg1"/>
                </a:gs>
                <a:gs pos="100000">
                  <a:srgbClr val="0099FF"/>
                </a:gs>
              </a:gsLst>
              <a:lin ang="5400000" scaled="1"/>
            </a:gradFill>
            <a:ln w="12700" algn="ctr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>
                <a:solidFill>
                  <a:srgbClr val="FF0000"/>
                </a:solidFill>
              </a:endParaRPr>
            </a:p>
          </p:txBody>
        </p:sp>
        <p:sp>
          <p:nvSpPr>
            <p:cNvPr id="18" name="AutoShape 48"/>
            <p:cNvSpPr>
              <a:spLocks noChangeArrowheads="1"/>
            </p:cNvSpPr>
            <p:nvPr/>
          </p:nvSpPr>
          <p:spPr bwMode="gray">
            <a:xfrm>
              <a:off x="285720" y="1432030"/>
              <a:ext cx="857256" cy="788988"/>
            </a:xfrm>
            <a:prstGeom prst="diamond">
              <a:avLst/>
            </a:prstGeom>
            <a:solidFill>
              <a:srgbClr val="FF0066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th-TH" dirty="0">
                <a:solidFill>
                  <a:srgbClr val="FF000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72324" y="1420158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6</a:t>
              </a:r>
              <a:endParaRPr lang="th-TH" sz="40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1142976" y="1374660"/>
              <a:ext cx="72866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กิจกรรมแลกเปลี่ยนเรียนรู้  ถอดบทเรียน และยกย่องเชิดชู</a:t>
              </a: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เกียรติ</a:t>
              </a:r>
              <a:br>
                <a:rPr lang="th-TH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b="1" dirty="0" smtClean="0">
                  <a:latin typeface="TH SarabunPSK" pitchFamily="34" charset="-34"/>
                  <a:cs typeface="TH SarabunPSK" pitchFamily="34" charset="-34"/>
                </a:rPr>
                <a:t>การ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ขับเคลื่อนกระบวนการ </a:t>
              </a:r>
              <a:r>
                <a:rPr lang="en-US" b="1" dirty="0">
                  <a:latin typeface="TH SarabunPSK" pitchFamily="34" charset="-34"/>
                  <a:cs typeface="TH SarabunPSK" pitchFamily="34" charset="-34"/>
                </a:rPr>
                <a:t>PLC 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สู่สถานศึกษา</a:t>
              </a: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953504" y="2622526"/>
            <a:ext cx="7429552" cy="83099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6.1 สำนักงานเขตพื้นที่การศึกษา จัดกิจกรรมแลกเปลี่ยนเรียนรู้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(Show &amp; Share)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24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ขับเคลื่อนกระบวนการ 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PLC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สู่สถานศึกษา 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3" name="กลุ่ม 12"/>
          <p:cNvGrpSpPr/>
          <p:nvPr/>
        </p:nvGrpSpPr>
        <p:grpSpPr>
          <a:xfrm>
            <a:off x="958994" y="3681126"/>
            <a:ext cx="7429552" cy="2676832"/>
            <a:chOff x="958994" y="3681126"/>
            <a:chExt cx="7429552" cy="2676832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auto">
            <a:xfrm>
              <a:off x="958994" y="3681126"/>
              <a:ext cx="7429552" cy="830997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th-TH" sz="2400" b="1" dirty="0">
                  <a:latin typeface="TH SarabunPSK" pitchFamily="34" charset="-34"/>
                  <a:cs typeface="TH SarabunPSK" pitchFamily="34" charset="-34"/>
                </a:rPr>
                <a:t>6.2 ยกย่องเชิดชูเกียรติสถานศึกษา ที่มีกระบวนการดำเนินการที่ดีสามารถเป็นแบบอย่างได้และเผยแพร่ด้วยวิธีการที่หลากหลาย</a:t>
              </a:r>
              <a:endParaRPr lang="en-US" sz="24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32770" name="Picture 2" descr="ผลการค้นหารูปภาพสำหรับ ภาพการทํางานร่วมกัน"/>
            <p:cNvPicPr>
              <a:picLocks noChangeAspect="1" noChangeArrowheads="1"/>
            </p:cNvPicPr>
            <p:nvPr/>
          </p:nvPicPr>
          <p:blipFill>
            <a:blip r:embed="rId5"/>
            <a:srcRect b="11764"/>
            <a:stretch>
              <a:fillRect/>
            </a:stretch>
          </p:blipFill>
          <p:spPr bwMode="auto">
            <a:xfrm>
              <a:off x="3143240" y="4786322"/>
              <a:ext cx="2562225" cy="157163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229600" cy="1581904"/>
          </a:xfrm>
        </p:spPr>
        <p:txBody>
          <a:bodyPr>
            <a:noAutofit/>
          </a:bodyPr>
          <a:lstStyle/>
          <a:p>
            <a:pPr algn="ctr"/>
            <a:r>
              <a:rPr lang="th-TH" sz="4800" b="1" dirty="0" smtClean="0"/>
              <a:t/>
            </a:r>
            <a:br>
              <a:rPr lang="th-TH" sz="4800" b="1" dirty="0" smtClean="0"/>
            </a:br>
            <a:r>
              <a:rPr lang="th-TH" sz="4800" b="1" dirty="0" smtClean="0"/>
              <a:t/>
            </a:r>
            <a:br>
              <a:rPr lang="th-TH" sz="4800" b="1" dirty="0" smtClean="0"/>
            </a:br>
            <a:r>
              <a:rPr lang="th-TH" sz="4800" b="1" dirty="0" smtClean="0"/>
              <a:t/>
            </a:r>
            <a:br>
              <a:rPr lang="th-TH" sz="4800" b="1" dirty="0" smtClean="0"/>
            </a:br>
            <a:r>
              <a:rPr lang="th-TH" sz="4800" b="1" dirty="0" smtClean="0"/>
              <a:t/>
            </a:r>
            <a:br>
              <a:rPr lang="th-TH" sz="4800" b="1" dirty="0" smtClean="0"/>
            </a:br>
            <a:r>
              <a:rPr lang="th-TH" sz="4800" b="1" dirty="0" smtClean="0"/>
              <a:t>ใบงาน</a:t>
            </a:r>
            <a:r>
              <a:rPr lang="th-TH" sz="3600" dirty="0" smtClean="0"/>
              <a:t/>
            </a:r>
            <a:br>
              <a:rPr lang="th-TH" sz="3600" dirty="0" smtClean="0"/>
            </a:br>
            <a:r>
              <a:rPr lang="th-TH" sz="3600" b="1" dirty="0" smtClean="0"/>
              <a:t>การพัฒนาการเรียนการ</a:t>
            </a:r>
            <a:r>
              <a:rPr lang="th-TH" sz="3600" b="1" dirty="0" smtClean="0"/>
              <a:t>สอนโดย</a:t>
            </a:r>
            <a:r>
              <a:rPr lang="th-TH" sz="3600" b="1" dirty="0" smtClean="0"/>
              <a:t>ใช้กระบวนการ</a:t>
            </a:r>
            <a:r>
              <a:rPr lang="en-US" sz="3600" b="1" dirty="0" smtClean="0"/>
              <a:t>PLC</a:t>
            </a:r>
            <a:r>
              <a:rPr lang="th-TH" sz="3600" b="1" dirty="0" smtClean="0"/>
              <a:t>(</a:t>
            </a:r>
            <a:r>
              <a:rPr lang="en-US" sz="3600" b="1" dirty="0" smtClean="0"/>
              <a:t>Professional  Learning  Community</a:t>
            </a:r>
            <a:r>
              <a:rPr lang="th-TH" sz="3600" b="1" dirty="0" smtClean="0"/>
              <a:t>)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th-TH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8" y="246888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th-TH" b="1" dirty="0" smtClean="0"/>
              <a:t>คำชี้แจง</a:t>
            </a:r>
            <a:endParaRPr lang="en-US" dirty="0" smtClean="0"/>
          </a:p>
          <a:p>
            <a:r>
              <a:rPr lang="en-US" dirty="0" smtClean="0"/>
              <a:t>1. </a:t>
            </a:r>
            <a:r>
              <a:rPr lang="th-TH" dirty="0" smtClean="0"/>
              <a:t>แต่ละกลุ่ม เลือกประธาน   เลขากลุ่ม พร้อมตั้งชื่อกลุ่ม</a:t>
            </a:r>
            <a:endParaRPr lang="en-US" dirty="0" smtClean="0"/>
          </a:p>
          <a:p>
            <a:r>
              <a:rPr lang="en-US" dirty="0" smtClean="0"/>
              <a:t>2.</a:t>
            </a:r>
            <a:r>
              <a:rPr lang="th-TH" dirty="0" smtClean="0"/>
              <a:t> ประธานมอบหมายให้แต่ละคนเสนอปัญหาที่</a:t>
            </a:r>
            <a:r>
              <a:rPr lang="th-TH" dirty="0" smtClean="0"/>
              <a:t>เกิดจากการเรียนการสอน </a:t>
            </a:r>
            <a:r>
              <a:rPr lang="th-TH" dirty="0" smtClean="0"/>
              <a:t>และช่วยกันเลือกประเด็น</a:t>
            </a:r>
            <a:r>
              <a:rPr lang="th-TH" dirty="0" smtClean="0"/>
              <a:t>ปัญหาเพียง</a:t>
            </a:r>
            <a:r>
              <a:rPr lang="en-US" dirty="0" smtClean="0"/>
              <a:t> 1</a:t>
            </a:r>
            <a:r>
              <a:rPr lang="th-TH" dirty="0" smtClean="0"/>
              <a:t> </a:t>
            </a:r>
            <a:r>
              <a:rPr lang="th-TH" dirty="0" smtClean="0"/>
              <a:t>เรื่อง/กลุ่ม  พร้อมเขียนลงใน</a:t>
            </a:r>
            <a:r>
              <a:rPr lang="en-SG" dirty="0" smtClean="0"/>
              <a:t>Logbook </a:t>
            </a:r>
            <a:r>
              <a:rPr lang="th-TH" dirty="0" smtClean="0"/>
              <a:t>และแผ่นชาร์จ</a:t>
            </a:r>
            <a:endParaRPr lang="en-US" dirty="0" smtClean="0"/>
          </a:p>
          <a:p>
            <a:r>
              <a:rPr lang="th-TH" dirty="0" smtClean="0"/>
              <a:t>3. กลุ่มร่วมกันวางแผนร่วมกันวิเคราะห์สาเหตุ  แนวทางแก้ปัญหาในข้อ 3 และนำแนวทางทางแก้ปัญหามาออกแบบการทำงานเพื่อไม่ให้เกิดปัญหาซ้ำ โดยเขียนลงใน</a:t>
            </a:r>
            <a:r>
              <a:rPr lang="en-SG" dirty="0" smtClean="0"/>
              <a:t>Logbook </a:t>
            </a:r>
            <a:r>
              <a:rPr lang="th-TH" dirty="0" smtClean="0"/>
              <a:t>และแผ่นชาร์จ</a:t>
            </a:r>
            <a:endParaRPr lang="en-US" dirty="0" smtClean="0"/>
          </a:p>
          <a:p>
            <a:r>
              <a:rPr lang="en-US" dirty="0" smtClean="0"/>
              <a:t>4.</a:t>
            </a:r>
            <a:r>
              <a:rPr lang="th-TH" dirty="0" smtClean="0"/>
              <a:t> กลุ่มช่วยกันอภิปราย วางแผนการขับเคลื่อนกระบวนการ </a:t>
            </a:r>
            <a:r>
              <a:rPr lang="en-SG" dirty="0" smtClean="0"/>
              <a:t>PLC </a:t>
            </a:r>
            <a:r>
              <a:rPr lang="th-TH" dirty="0" smtClean="0"/>
              <a:t>ในระดับเขตพื้นที่สู่สถานศึกษา ให้เกิดผลอย่างจริงจัง แล้วเขียนลงใน</a:t>
            </a:r>
            <a:r>
              <a:rPr lang="en-SG" dirty="0" smtClean="0"/>
              <a:t>Logbook</a:t>
            </a:r>
            <a:r>
              <a:rPr lang="th-TH" dirty="0" smtClean="0"/>
              <a:t> และแผ่นชาร์จ</a:t>
            </a:r>
            <a:endParaRPr lang="en-US" dirty="0" smtClean="0"/>
          </a:p>
          <a:p>
            <a:r>
              <a:rPr lang="en-US" dirty="0" smtClean="0"/>
              <a:t>5</a:t>
            </a:r>
            <a:r>
              <a:rPr lang="th-TH" dirty="0" smtClean="0"/>
              <a:t>. เตรียมนำเสนอนำเสนอปัญหา วิธีการที่เป็นการแก้ปัญหาที่ออกแบบไว้ และ แผนการขับเคลื่อนกระบวนการ </a:t>
            </a:r>
            <a:r>
              <a:rPr lang="en-SG" dirty="0" smtClean="0"/>
              <a:t>PLC </a:t>
            </a:r>
            <a:r>
              <a:rPr lang="th-TH" dirty="0" smtClean="0"/>
              <a:t>ในระดับเขตพื้นที่สู่สถานศึกษา  กลุ่มละ 5 นาที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 สพฐ.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6" y="56272"/>
            <a:ext cx="929760" cy="1328919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643042" y="714356"/>
            <a:ext cx="721523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ขั้นตอนการขับเคลื่อน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สู่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สถานศึกษา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ระดับสถานศึกษา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รูปภาพ 11" descr="สถานศึกษา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42852"/>
            <a:ext cx="2714612" cy="433910"/>
          </a:xfrm>
          <a:prstGeom prst="rect">
            <a:avLst/>
          </a:prstGeom>
        </p:spPr>
      </p:pic>
      <p:grpSp>
        <p:nvGrpSpPr>
          <p:cNvPr id="2" name="กลุ่ม 31"/>
          <p:cNvGrpSpPr/>
          <p:nvPr/>
        </p:nvGrpSpPr>
        <p:grpSpPr>
          <a:xfrm>
            <a:off x="214282" y="1357298"/>
            <a:ext cx="8643998" cy="1154476"/>
            <a:chOff x="214282" y="1357298"/>
            <a:chExt cx="8643998" cy="1154476"/>
          </a:xfrm>
        </p:grpSpPr>
        <p:pic>
          <p:nvPicPr>
            <p:cNvPr id="13" name="รูปภาพ 12" descr="1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7224" y="1357298"/>
              <a:ext cx="8001056" cy="1154476"/>
            </a:xfrm>
            <a:prstGeom prst="rect">
              <a:avLst/>
            </a:prstGeom>
          </p:spPr>
        </p:pic>
        <p:sp>
          <p:nvSpPr>
            <p:cNvPr id="28673" name="Rectangle 1"/>
            <p:cNvSpPr>
              <a:spLocks noChangeArrowheads="1"/>
            </p:cNvSpPr>
            <p:nvPr/>
          </p:nvSpPr>
          <p:spPr bwMode="auto">
            <a:xfrm>
              <a:off x="1285852" y="1599748"/>
              <a:ext cx="7215238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th-TH" sz="3200" b="1" i="1" u="none" strike="noStrike" cap="none" spc="-10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แต่งตั้งคณะกรรมการขับเคลื่อนกระบวนการ </a:t>
              </a:r>
              <a:r>
                <a:rPr kumimoji="0" lang="en-US" sz="3200" b="1" i="1" u="none" strike="noStrike" cap="none" spc="-10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PLC</a:t>
              </a:r>
              <a:r>
                <a:rPr kumimoji="0" lang="th-TH" sz="3200" b="1" i="1" u="none" strike="noStrike" cap="none" spc="-100" normalizeH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Calibri" pitchFamily="34" charset="0"/>
                  <a:cs typeface="TH SarabunPSK" pitchFamily="34" charset="-34"/>
                </a:rPr>
                <a:t>ระดับสถานศึกษา</a:t>
              </a:r>
              <a:endParaRPr kumimoji="0" lang="th-TH" sz="4800" b="1" i="1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214282" y="1428736"/>
              <a:ext cx="874351" cy="856676"/>
            </a:xfrm>
            <a:prstGeom prst="ellipse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924" y="1402796"/>
              <a:ext cx="642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1</a:t>
              </a:r>
              <a:endPara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576449" y="3399020"/>
            <a:ext cx="6343694" cy="523220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1.1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ผู้อำนวยการสถานศึกษา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428596" y="2628016"/>
            <a:ext cx="4722768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คณะกรรมการจำนวนตามความเหมาะสม</a:t>
            </a:r>
            <a:endParaRPr kumimoji="0" lang="th-TH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5" name="กลุ่ม 13"/>
          <p:cNvGrpSpPr/>
          <p:nvPr/>
        </p:nvGrpSpPr>
        <p:grpSpPr>
          <a:xfrm>
            <a:off x="1571604" y="4143380"/>
            <a:ext cx="6343694" cy="748433"/>
            <a:chOff x="-396482" y="295894"/>
            <a:chExt cx="10060263" cy="748433"/>
          </a:xfrm>
        </p:grpSpPr>
        <p:sp>
          <p:nvSpPr>
            <p:cNvPr id="35" name="TextBox 34"/>
            <p:cNvSpPr txBox="1"/>
            <p:nvPr/>
          </p:nvSpPr>
          <p:spPr>
            <a:xfrm>
              <a:off x="-396482" y="295894"/>
              <a:ext cx="10060263" cy="5232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3333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H SarabunPSK" pitchFamily="34" charset="-34"/>
                  <a:cs typeface="TH SarabunPSK" pitchFamily="34" charset="-34"/>
                </a:rPr>
                <a:t>1.2 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รองผู้อำนวยการสถานศึกษา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6" name="Text Box 4"/>
            <p:cNvSpPr txBox="1">
              <a:spLocks noChangeArrowheads="1"/>
            </p:cNvSpPr>
            <p:nvPr/>
          </p:nvSpPr>
          <p:spPr bwMode="auto">
            <a:xfrm>
              <a:off x="328582" y="342652"/>
              <a:ext cx="3810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th-TH" sz="40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6" name="กลุ่ม 13"/>
          <p:cNvGrpSpPr/>
          <p:nvPr/>
        </p:nvGrpSpPr>
        <p:grpSpPr>
          <a:xfrm>
            <a:off x="1571604" y="4857760"/>
            <a:ext cx="6343694" cy="748433"/>
            <a:chOff x="-396482" y="295894"/>
            <a:chExt cx="10060263" cy="748433"/>
          </a:xfrm>
        </p:grpSpPr>
        <p:sp>
          <p:nvSpPr>
            <p:cNvPr id="39" name="TextBox 38"/>
            <p:cNvSpPr txBox="1"/>
            <p:nvPr/>
          </p:nvSpPr>
          <p:spPr>
            <a:xfrm>
              <a:off x="-396482" y="295894"/>
              <a:ext cx="10060263" cy="5232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H SarabunPSK" pitchFamily="34" charset="-34"/>
                  <a:cs typeface="TH SarabunPSK" pitchFamily="34" charset="-34"/>
                </a:rPr>
                <a:t>1.3 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หัวหน้าหมวด</a:t>
              </a:r>
              <a:r>
                <a:rPr lang="en-US" b="1" dirty="0">
                  <a:latin typeface="TH SarabunPSK" pitchFamily="34" charset="-34"/>
                  <a:cs typeface="TH SarabunPSK" pitchFamily="34" charset="-34"/>
                </a:rPr>
                <a:t> / 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ฝ่าย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0" name="Text Box 4"/>
            <p:cNvSpPr txBox="1">
              <a:spLocks noChangeArrowheads="1"/>
            </p:cNvSpPr>
            <p:nvPr/>
          </p:nvSpPr>
          <p:spPr bwMode="auto">
            <a:xfrm>
              <a:off x="328582" y="342652"/>
              <a:ext cx="3810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th-TH" sz="40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8" name="กลุ่ม 13"/>
          <p:cNvGrpSpPr/>
          <p:nvPr/>
        </p:nvGrpSpPr>
        <p:grpSpPr>
          <a:xfrm>
            <a:off x="1571604" y="5572140"/>
            <a:ext cx="6343694" cy="748433"/>
            <a:chOff x="-396482" y="295894"/>
            <a:chExt cx="10060263" cy="748433"/>
          </a:xfrm>
        </p:grpSpPr>
        <p:sp>
          <p:nvSpPr>
            <p:cNvPr id="43" name="TextBox 42"/>
            <p:cNvSpPr txBox="1"/>
            <p:nvPr/>
          </p:nvSpPr>
          <p:spPr>
            <a:xfrm>
              <a:off x="-396482" y="295894"/>
              <a:ext cx="10060263" cy="52322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latin typeface="TH SarabunPSK" pitchFamily="34" charset="-34"/>
                  <a:cs typeface="TH SarabunPSK" pitchFamily="34" charset="-34"/>
                </a:rPr>
                <a:t>1.4 </a:t>
              </a:r>
              <a:r>
                <a:rPr lang="th-TH" b="1" dirty="0">
                  <a:latin typeface="TH SarabunPSK" pitchFamily="34" charset="-34"/>
                  <a:cs typeface="TH SarabunPSK" pitchFamily="34" charset="-34"/>
                </a:rPr>
                <a:t>ครู</a:t>
              </a:r>
              <a:endParaRPr lang="en-US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4" name="Text Box 4"/>
            <p:cNvSpPr txBox="1">
              <a:spLocks noChangeArrowheads="1"/>
            </p:cNvSpPr>
            <p:nvPr/>
          </p:nvSpPr>
          <p:spPr bwMode="auto">
            <a:xfrm>
              <a:off x="328582" y="342652"/>
              <a:ext cx="3810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th-TH" sz="40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2867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 สพฐ.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6" y="56272"/>
            <a:ext cx="929760" cy="1328919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643042" y="714356"/>
            <a:ext cx="7215238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ขั้นตอนการขับเคลื่อน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สู่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สถานศึกษา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ระดับสถานศึกษา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รูปภาพ 11" descr="สถานศึกษา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42852"/>
            <a:ext cx="2714612" cy="433910"/>
          </a:xfrm>
          <a:prstGeom prst="rect">
            <a:avLst/>
          </a:prstGeom>
        </p:spPr>
      </p:pic>
      <p:grpSp>
        <p:nvGrpSpPr>
          <p:cNvPr id="2" name="กลุ่ม 31"/>
          <p:cNvGrpSpPr/>
          <p:nvPr/>
        </p:nvGrpSpPr>
        <p:grpSpPr>
          <a:xfrm>
            <a:off x="214282" y="1357298"/>
            <a:ext cx="8643998" cy="1154476"/>
            <a:chOff x="214282" y="1357298"/>
            <a:chExt cx="8643998" cy="1154476"/>
          </a:xfrm>
        </p:grpSpPr>
        <p:pic>
          <p:nvPicPr>
            <p:cNvPr id="13" name="รูปภาพ 12" descr="1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7224" y="1357298"/>
              <a:ext cx="8001056" cy="1154476"/>
            </a:xfrm>
            <a:prstGeom prst="rect">
              <a:avLst/>
            </a:prstGeom>
          </p:spPr>
        </p:pic>
        <p:sp>
          <p:nvSpPr>
            <p:cNvPr id="28673" name="Rectangle 1"/>
            <p:cNvSpPr>
              <a:spLocks noChangeArrowheads="1"/>
            </p:cNvSpPr>
            <p:nvPr/>
          </p:nvSpPr>
          <p:spPr bwMode="auto">
            <a:xfrm>
              <a:off x="1229580" y="1599748"/>
              <a:ext cx="7286676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i="1" spc="-100" dirty="0">
                  <a:latin typeface="TH SarabunPSK" pitchFamily="34" charset="-34"/>
                  <a:cs typeface="TH SarabunPSK" pitchFamily="34" charset="-34"/>
                </a:rPr>
                <a:t>กำหนดแผนงานการขับเคลื่อนกระบวนการ</a:t>
              </a:r>
              <a:r>
                <a:rPr lang="en-US" sz="3200" b="1" i="1" spc="-100" dirty="0">
                  <a:latin typeface="TH SarabunPSK" pitchFamily="34" charset="-34"/>
                  <a:cs typeface="TH SarabunPSK" pitchFamily="34" charset="-34"/>
                </a:rPr>
                <a:t> PLC </a:t>
              </a:r>
              <a:r>
                <a:rPr lang="th-TH" sz="3200" b="1" i="1" spc="-100" dirty="0">
                  <a:latin typeface="TH SarabunPSK" pitchFamily="34" charset="-34"/>
                  <a:cs typeface="TH SarabunPSK" pitchFamily="34" charset="-34"/>
                </a:rPr>
                <a:t>ระดับสถานศึกษา</a:t>
              </a:r>
              <a:endParaRPr kumimoji="0" lang="th-TH" sz="4800" b="1" i="1" u="none" strike="noStrike" cap="none" spc="-100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214282" y="1428736"/>
              <a:ext cx="874351" cy="856676"/>
            </a:xfrm>
            <a:prstGeom prst="ellipse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924" y="1402796"/>
              <a:ext cx="642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2</a:t>
              </a:r>
              <a:endPara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42896" y="3413088"/>
            <a:ext cx="8243945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2.1 สร้างทีมงาน</a:t>
            </a:r>
            <a:r>
              <a:rPr lang="en-US" sz="2400" b="1" dirty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ในสถานศึกษาที่สอดคล้องกับบริบทของสถานศึกษา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85720" y="2643182"/>
            <a:ext cx="8462573" cy="5847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h-TH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จัดทำแผนงานการขับเคลื่อนกระบวนการ</a:t>
            </a:r>
            <a:r>
              <a:rPr kumimoji="0" lang="en-US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 PLC </a:t>
            </a:r>
            <a:r>
              <a:rPr kumimoji="0" lang="th-TH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ea typeface="Calibri" pitchFamily="34" charset="0"/>
                <a:cs typeface="TH SarabunPSK" pitchFamily="34" charset="-34"/>
              </a:rPr>
              <a:t>สู่ สถานศึกษา ประกอบด้วย</a:t>
            </a:r>
            <a:endParaRPr kumimoji="0" lang="th-TH" sz="4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grpSp>
        <p:nvGrpSpPr>
          <p:cNvPr id="28" name="กลุ่ม 13"/>
          <p:cNvGrpSpPr/>
          <p:nvPr/>
        </p:nvGrpSpPr>
        <p:grpSpPr>
          <a:xfrm>
            <a:off x="528170" y="4000504"/>
            <a:ext cx="8243945" cy="734365"/>
            <a:chOff x="-396483" y="309962"/>
            <a:chExt cx="13073811" cy="734365"/>
          </a:xfrm>
        </p:grpSpPr>
        <p:sp>
          <p:nvSpPr>
            <p:cNvPr id="30" name="TextBox 29"/>
            <p:cNvSpPr txBox="1"/>
            <p:nvPr/>
          </p:nvSpPr>
          <p:spPr>
            <a:xfrm>
              <a:off x="-396483" y="309962"/>
              <a:ext cx="13073811" cy="430887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00B05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2200" b="1" dirty="0">
                  <a:latin typeface="TH SarabunPSK" pitchFamily="34" charset="-34"/>
                  <a:cs typeface="TH SarabunPSK" pitchFamily="34" charset="-34"/>
                </a:rPr>
                <a:t>2.2 สร้างความรู้ ความเข้าใจ และแนวทางการปฏิบัติให้กับบุคลากรในสถานศึกษา (พาดู พาคิด พาทำ)</a:t>
              </a:r>
              <a:endParaRPr lang="en-US" sz="22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31" name="Text Box 4"/>
            <p:cNvSpPr txBox="1">
              <a:spLocks noChangeArrowheads="1"/>
            </p:cNvSpPr>
            <p:nvPr/>
          </p:nvSpPr>
          <p:spPr bwMode="auto">
            <a:xfrm>
              <a:off x="328582" y="342652"/>
              <a:ext cx="3810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th-TH" sz="40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32" name="กลุ่ม 13"/>
          <p:cNvGrpSpPr/>
          <p:nvPr/>
        </p:nvGrpSpPr>
        <p:grpSpPr>
          <a:xfrm>
            <a:off x="528170" y="4572008"/>
            <a:ext cx="8243945" cy="734365"/>
            <a:chOff x="-396483" y="309962"/>
            <a:chExt cx="13073811" cy="734365"/>
          </a:xfrm>
        </p:grpSpPr>
        <p:sp>
          <p:nvSpPr>
            <p:cNvPr id="37" name="TextBox 36"/>
            <p:cNvSpPr txBox="1"/>
            <p:nvPr/>
          </p:nvSpPr>
          <p:spPr>
            <a:xfrm>
              <a:off x="-396483" y="309962"/>
              <a:ext cx="13073811" cy="461665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C0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2.3 </a:t>
              </a:r>
              <a:r>
                <a:rPr lang="th-TH" sz="24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rPr>
                <a:t>สร้างเครือข่ายกับหน่วยงานอื่น (ระดับบุคคล ระดับองค์การ ระดับหน่วยงาน)</a:t>
              </a:r>
              <a:endParaRPr lang="en-US" sz="22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41" name="Text Box 4"/>
            <p:cNvSpPr txBox="1">
              <a:spLocks noChangeArrowheads="1"/>
            </p:cNvSpPr>
            <p:nvPr/>
          </p:nvSpPr>
          <p:spPr bwMode="auto">
            <a:xfrm>
              <a:off x="328582" y="342652"/>
              <a:ext cx="381000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th-TH" sz="4000" b="1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29268" y="5171648"/>
            <a:ext cx="8243945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2.4 กำกับ ติดตาม นิเทศ และประเมินผล</a:t>
            </a:r>
            <a:endParaRPr lang="en-US" sz="22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28170" y="5786454"/>
            <a:ext cx="8258672" cy="461665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th-TH" sz="2400" b="1" dirty="0">
                <a:latin typeface="TH SarabunPSK" pitchFamily="34" charset="-34"/>
                <a:cs typeface="TH SarabunPSK" pitchFamily="34" charset="-34"/>
              </a:rPr>
              <a:t>2.5 ส่งเสริม สนับสนุน และประสานงาน การพัฒนาข้าราชการครูและบุคลากรทางการศึกษา</a:t>
            </a:r>
            <a:endParaRPr lang="en-US" sz="2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34817" grpId="0" animBg="1"/>
      <p:bldP spid="47" grpId="0" animBg="1"/>
      <p:bldP spid="4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 สพฐ.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6" y="56272"/>
            <a:ext cx="929760" cy="1328919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500166" y="714356"/>
            <a:ext cx="7358114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ขั้นตอนการขับเคลื่อน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สู่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สถานศึกษา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ระดับสถานศึกษา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รูปภาพ 11" descr="สถานศึกษา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42852"/>
            <a:ext cx="2714612" cy="433910"/>
          </a:xfrm>
          <a:prstGeom prst="rect">
            <a:avLst/>
          </a:prstGeom>
        </p:spPr>
      </p:pic>
      <p:grpSp>
        <p:nvGrpSpPr>
          <p:cNvPr id="2" name="กลุ่ม 31"/>
          <p:cNvGrpSpPr/>
          <p:nvPr/>
        </p:nvGrpSpPr>
        <p:grpSpPr>
          <a:xfrm>
            <a:off x="214282" y="1357298"/>
            <a:ext cx="8643998" cy="1154476"/>
            <a:chOff x="214282" y="1357298"/>
            <a:chExt cx="8643998" cy="1154476"/>
          </a:xfrm>
        </p:grpSpPr>
        <p:pic>
          <p:nvPicPr>
            <p:cNvPr id="13" name="รูปภาพ 12" descr="1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7224" y="1357298"/>
              <a:ext cx="8001056" cy="1154476"/>
            </a:xfrm>
            <a:prstGeom prst="rect">
              <a:avLst/>
            </a:prstGeom>
          </p:spPr>
        </p:pic>
        <p:sp>
          <p:nvSpPr>
            <p:cNvPr id="28673" name="Rectangle 1"/>
            <p:cNvSpPr>
              <a:spLocks noChangeArrowheads="1"/>
            </p:cNvSpPr>
            <p:nvPr/>
          </p:nvSpPr>
          <p:spPr bwMode="auto">
            <a:xfrm>
              <a:off x="1285852" y="1599748"/>
              <a:ext cx="7215238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i="1" dirty="0" smtClean="0">
                  <a:latin typeface="TH SarabunPSK" pitchFamily="34" charset="-34"/>
                  <a:cs typeface="TH SarabunPSK" pitchFamily="34" charset="-34"/>
                </a:rPr>
                <a:t>การขับเคลื่อนกระบวนการ </a:t>
              </a:r>
              <a:r>
                <a:rPr lang="en-US" sz="3200" b="1" i="1" dirty="0" smtClean="0">
                  <a:latin typeface="TH SarabunPSK" pitchFamily="34" charset="-34"/>
                  <a:cs typeface="TH SarabunPSK" pitchFamily="34" charset="-34"/>
                </a:rPr>
                <a:t>PLC </a:t>
              </a:r>
              <a:r>
                <a:rPr lang="th-TH" sz="3200" b="1" i="1" dirty="0" smtClean="0">
                  <a:latin typeface="TH SarabunPSK" pitchFamily="34" charset="-34"/>
                  <a:cs typeface="TH SarabunPSK" pitchFamily="34" charset="-34"/>
                </a:rPr>
                <a:t>สู่การปฏิบัติในสถานศึกษา</a:t>
              </a:r>
              <a:endParaRPr kumimoji="0" lang="th-TH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214282" y="1428736"/>
              <a:ext cx="874351" cy="856676"/>
            </a:xfrm>
            <a:prstGeom prst="ellipse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924" y="1402796"/>
              <a:ext cx="642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  <a:endPara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500034" y="5813492"/>
            <a:ext cx="8358246" cy="492443"/>
          </a:xfrm>
          <a:prstGeom prst="rect">
            <a:avLst/>
          </a:prstGeom>
          <a:solidFill>
            <a:schemeClr val="bg1"/>
          </a:solidFill>
          <a:ln w="571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th-TH" sz="2600" b="1" dirty="0" smtClean="0">
                <a:latin typeface="TH SarabunPSK" pitchFamily="34" charset="-34"/>
                <a:cs typeface="TH SarabunPSK" pitchFamily="34" charset="-34"/>
              </a:rPr>
              <a:t>3.2  สรุปรายงานผล และจัดกิจกรรมแลกเปลี่ยนเรียนรู้</a:t>
            </a:r>
            <a:endParaRPr lang="en-US" sz="2600" b="1" dirty="0"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1" name="กลุ่ม 20"/>
          <p:cNvGrpSpPr/>
          <p:nvPr/>
        </p:nvGrpSpPr>
        <p:grpSpPr>
          <a:xfrm>
            <a:off x="500034" y="2744952"/>
            <a:ext cx="8358246" cy="2893100"/>
            <a:chOff x="500034" y="2744952"/>
            <a:chExt cx="8358246" cy="2893100"/>
          </a:xfrm>
        </p:grpSpPr>
        <p:sp>
          <p:nvSpPr>
            <p:cNvPr id="22" name="TextBox 21"/>
            <p:cNvSpPr txBox="1"/>
            <p:nvPr/>
          </p:nvSpPr>
          <p:spPr>
            <a:xfrm>
              <a:off x="500034" y="2744952"/>
              <a:ext cx="8358246" cy="28931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FF006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th-TH" sz="2600" b="1" dirty="0" smtClean="0">
                  <a:latin typeface="TH SarabunPSK" pitchFamily="34" charset="-34"/>
                  <a:cs typeface="TH SarabunPSK" pitchFamily="34" charset="-34"/>
                </a:rPr>
                <a:t>3.1 ขับเคลื่อนกระบวนการ </a:t>
              </a:r>
              <a:r>
                <a:rPr lang="en-US" sz="2600" b="1" dirty="0" smtClean="0">
                  <a:latin typeface="TH SarabunPSK" pitchFamily="34" charset="-34"/>
                  <a:cs typeface="TH SarabunPSK" pitchFamily="34" charset="-34"/>
                </a:rPr>
                <a:t>PLC </a:t>
              </a:r>
              <a:r>
                <a:rPr lang="th-TH" sz="2600" b="1" dirty="0" smtClean="0">
                  <a:latin typeface="TH SarabunPSK" pitchFamily="34" charset="-34"/>
                  <a:cs typeface="TH SarabunPSK" pitchFamily="34" charset="-34"/>
                </a:rPr>
                <a:t>สู่การปฏิบัติในสถานศึกษา พร้อมทั้งบันทึกลงใน </a:t>
              </a:r>
              <a:r>
                <a:rPr lang="en-US" sz="2600" b="1" dirty="0" smtClean="0">
                  <a:latin typeface="TH SarabunPSK" pitchFamily="34" charset="-34"/>
                  <a:cs typeface="TH SarabunPSK" pitchFamily="34" charset="-34"/>
                </a:rPr>
                <a:t>Logbook </a:t>
              </a:r>
              <a:r>
                <a:rPr lang="th-TH" sz="2600" b="1" dirty="0" smtClean="0">
                  <a:latin typeface="TH SarabunPSK" pitchFamily="34" charset="-34"/>
                  <a:cs typeface="TH SarabunPSK" pitchFamily="34" charset="-34"/>
                </a:rPr>
                <a:t> ตามลำดับดังนี้   </a:t>
              </a:r>
              <a:br>
                <a:rPr lang="th-TH" sz="26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2600" b="1" dirty="0" smtClean="0">
                  <a:latin typeface="TH SarabunPSK" pitchFamily="34" charset="-34"/>
                  <a:cs typeface="TH SarabunPSK" pitchFamily="34" charset="-34"/>
                </a:rPr>
                <a:t>     1) ค้นหาปัญหา </a:t>
              </a:r>
              <a:br>
                <a:rPr lang="th-TH" sz="26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2600" b="1" dirty="0" smtClean="0">
                  <a:latin typeface="TH SarabunPSK" pitchFamily="34" charset="-34"/>
                  <a:cs typeface="TH SarabunPSK" pitchFamily="34" charset="-34"/>
                </a:rPr>
                <a:t>     2) หาสาเหตุ  </a:t>
              </a:r>
              <a:br>
                <a:rPr lang="th-TH" sz="26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2600" b="1" dirty="0" smtClean="0">
                  <a:latin typeface="TH SarabunPSK" pitchFamily="34" charset="-34"/>
                  <a:cs typeface="TH SarabunPSK" pitchFamily="34" charset="-34"/>
                </a:rPr>
                <a:t>     3) แนวทางแก้ไข    </a:t>
              </a:r>
              <a:br>
                <a:rPr lang="th-TH" sz="26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2600" b="1" dirty="0" smtClean="0">
                  <a:latin typeface="TH SarabunPSK" pitchFamily="34" charset="-34"/>
                  <a:cs typeface="TH SarabunPSK" pitchFamily="34" charset="-34"/>
                </a:rPr>
                <a:t>     4) ออกแบบกิจกรรมและ </a:t>
              </a:r>
              <a:br>
                <a:rPr lang="th-TH" sz="2600" b="1" dirty="0" smtClean="0">
                  <a:latin typeface="TH SarabunPSK" pitchFamily="34" charset="-34"/>
                  <a:cs typeface="TH SarabunPSK" pitchFamily="34" charset="-34"/>
                </a:rPr>
              </a:br>
              <a:r>
                <a:rPr lang="th-TH" sz="2600" b="1" dirty="0" smtClean="0">
                  <a:latin typeface="TH SarabunPSK" pitchFamily="34" charset="-34"/>
                  <a:cs typeface="TH SarabunPSK" pitchFamily="34" charset="-34"/>
                </a:rPr>
                <a:t>     5) นำสู่การปฏิบัติและสะท้อนผล</a:t>
              </a:r>
              <a:endParaRPr lang="en-US" sz="2600" b="1" dirty="0">
                <a:latin typeface="TH SarabunPSK" pitchFamily="34" charset="-34"/>
                <a:cs typeface="TH SarabunPSK" pitchFamily="34" charset="-34"/>
              </a:endParaRPr>
            </a:p>
          </p:txBody>
        </p:sp>
        <p:pic>
          <p:nvPicPr>
            <p:cNvPr id="20" name="Picture 2" descr="รูปภาพที่เกี่ยวข้อง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57884" y="3357562"/>
              <a:ext cx="2432050" cy="2143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 สพฐ.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6" y="56272"/>
            <a:ext cx="929760" cy="1328919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428728" y="714356"/>
            <a:ext cx="742955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ขั้นตอนการขับเคลื่อน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สู่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สถานศึกษา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ระดับสถานศึกษา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รูปภาพ 11" descr="สถานศึกษา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42852"/>
            <a:ext cx="2714612" cy="433910"/>
          </a:xfrm>
          <a:prstGeom prst="rect">
            <a:avLst/>
          </a:prstGeom>
        </p:spPr>
      </p:pic>
      <p:grpSp>
        <p:nvGrpSpPr>
          <p:cNvPr id="2" name="กลุ่ม 31"/>
          <p:cNvGrpSpPr/>
          <p:nvPr/>
        </p:nvGrpSpPr>
        <p:grpSpPr>
          <a:xfrm>
            <a:off x="214282" y="1357298"/>
            <a:ext cx="8643998" cy="1154476"/>
            <a:chOff x="214282" y="1357298"/>
            <a:chExt cx="8643998" cy="1154476"/>
          </a:xfrm>
        </p:grpSpPr>
        <p:pic>
          <p:nvPicPr>
            <p:cNvPr id="13" name="รูปภาพ 12" descr="1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7224" y="1357298"/>
              <a:ext cx="8001056" cy="1154476"/>
            </a:xfrm>
            <a:prstGeom prst="rect">
              <a:avLst/>
            </a:prstGeom>
          </p:spPr>
        </p:pic>
        <p:sp>
          <p:nvSpPr>
            <p:cNvPr id="28673" name="Rectangle 1"/>
            <p:cNvSpPr>
              <a:spLocks noChangeArrowheads="1"/>
            </p:cNvSpPr>
            <p:nvPr/>
          </p:nvSpPr>
          <p:spPr bwMode="auto">
            <a:xfrm>
              <a:off x="1285852" y="1613816"/>
              <a:ext cx="7215238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i="1" dirty="0" smtClean="0">
                  <a:latin typeface="TH SarabunPSK" pitchFamily="34" charset="-34"/>
                  <a:cs typeface="TH SarabunPSK" pitchFamily="34" charset="-34"/>
                </a:rPr>
                <a:t>กำกับ ติดตาม นิเทศ และประเมินผล</a:t>
              </a:r>
              <a:endParaRPr kumimoji="0" lang="th-TH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214282" y="1428736"/>
              <a:ext cx="874351" cy="856676"/>
            </a:xfrm>
            <a:prstGeom prst="ellipse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924" y="1402796"/>
              <a:ext cx="642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4</a:t>
              </a:r>
              <a:endPara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00034" y="2744952"/>
            <a:ext cx="8358246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4.1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จัดทำแผนและเครื่องมือ กำกับ ติดตาม นิเทศ และประเมินผลการขับเคลื่อนกระบวนการ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PLC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034" y="3885764"/>
            <a:ext cx="8358246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4.2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คณะกรรมการขับเคลื่อนกระบวนการ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PLC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ระดับสถานศึกษา ดำเนินการกำกับ ติดตาม นิเทศ และประเมินผลการขับเคลื่อนกระบวนการ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PLC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5000636"/>
            <a:ext cx="8358246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4.3 เร่งรัด ติดตาม และสนับสนุน ข้าราชการครูและบุคลากรทางการศึกษาที่</a:t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ไม่ประสบความสำเร็จในการขับเคลื่อนกระบวนการ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PLC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สู่สถานศึกษา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7" grpId="0" animBg="1"/>
      <p:bldP spid="1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 สพฐ.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6" y="56272"/>
            <a:ext cx="929760" cy="1328919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428728" y="714356"/>
            <a:ext cx="742955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ขั้นตอนการขับเคลื่อน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สู่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สถานศึกษา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ระดับสถานศึกษา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รูปภาพ 11" descr="สถานศึกษา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42852"/>
            <a:ext cx="2714612" cy="433910"/>
          </a:xfrm>
          <a:prstGeom prst="rect">
            <a:avLst/>
          </a:prstGeom>
        </p:spPr>
      </p:pic>
      <p:grpSp>
        <p:nvGrpSpPr>
          <p:cNvPr id="2" name="กลุ่ม 31"/>
          <p:cNvGrpSpPr/>
          <p:nvPr/>
        </p:nvGrpSpPr>
        <p:grpSpPr>
          <a:xfrm>
            <a:off x="214282" y="1357298"/>
            <a:ext cx="8643998" cy="1154476"/>
            <a:chOff x="214282" y="1357298"/>
            <a:chExt cx="8643998" cy="1154476"/>
          </a:xfrm>
        </p:grpSpPr>
        <p:pic>
          <p:nvPicPr>
            <p:cNvPr id="13" name="รูปภาพ 12" descr="1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7224" y="1357298"/>
              <a:ext cx="8001056" cy="1154476"/>
            </a:xfrm>
            <a:prstGeom prst="rect">
              <a:avLst/>
            </a:prstGeom>
          </p:spPr>
        </p:pic>
        <p:sp>
          <p:nvSpPr>
            <p:cNvPr id="28673" name="Rectangle 1"/>
            <p:cNvSpPr>
              <a:spLocks noChangeArrowheads="1"/>
            </p:cNvSpPr>
            <p:nvPr/>
          </p:nvSpPr>
          <p:spPr bwMode="auto">
            <a:xfrm>
              <a:off x="1271784" y="1599748"/>
              <a:ext cx="7215238" cy="5847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th-TH" sz="3200" b="1" i="1" dirty="0" smtClean="0">
                  <a:latin typeface="TH SarabunPSK" pitchFamily="34" charset="-34"/>
                  <a:cs typeface="TH SarabunPSK" pitchFamily="34" charset="-34"/>
                </a:rPr>
                <a:t>สรุปรายงานผลการดำเนินการการขับเคลื่อนกระบวนการ </a:t>
              </a:r>
              <a:r>
                <a:rPr lang="en-US" sz="3200" b="1" i="1" dirty="0" smtClean="0">
                  <a:latin typeface="TH SarabunPSK" pitchFamily="34" charset="-34"/>
                  <a:cs typeface="TH SarabunPSK" pitchFamily="34" charset="-34"/>
                </a:rPr>
                <a:t>PLC</a:t>
              </a:r>
              <a:endParaRPr kumimoji="0" lang="th-TH" sz="4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214282" y="1428736"/>
              <a:ext cx="874351" cy="856676"/>
            </a:xfrm>
            <a:prstGeom prst="ellipse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924" y="1402796"/>
              <a:ext cx="642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5</a:t>
              </a:r>
              <a:endPara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00034" y="2744952"/>
            <a:ext cx="8358246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5.1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ข้าราชการครูและบุคลากรทางการศึกษา รายงานผลการดำเนินการตามกระบวนการ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PLC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พร้อม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Logbook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เป็นรายบุคคลต่อผู้บริหารสถานศึกษา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034" y="3885764"/>
            <a:ext cx="8358246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5.2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คณะกรรมการขับเคลื่อนกระบวนการ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ระดับสถานศึกษา สรุปและรายงานผลการดำเนินการติดตามการขับเคลื่อนกระบวนการ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PLC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ในสถานศึกษา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5000636"/>
            <a:ext cx="8358246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5.3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สถานศึกษารายงานผลการดำเนินการขับเคลื่อนกระบวนการ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PLC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สู่สถานศึกษา ต่อสำนักงานเขตพื้นที่การศึกษาและผู้ที่เกี่ยวข้อง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7" grpId="0" animBg="1"/>
      <p:bldP spid="1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 สพฐ.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6" y="56272"/>
            <a:ext cx="929760" cy="1328919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428728" y="714356"/>
            <a:ext cx="7429552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ขั้นตอนการขับเคลื่อน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สู่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สถานศึกษา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ระดับสถานศึกษา</a:t>
            </a:r>
            <a:endParaRPr lang="th-TH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2" name="รูปภาพ 11" descr="สถานศึกษา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42852"/>
            <a:ext cx="2714612" cy="433910"/>
          </a:xfrm>
          <a:prstGeom prst="rect">
            <a:avLst/>
          </a:prstGeom>
        </p:spPr>
      </p:pic>
      <p:grpSp>
        <p:nvGrpSpPr>
          <p:cNvPr id="2" name="กลุ่ม 31"/>
          <p:cNvGrpSpPr/>
          <p:nvPr/>
        </p:nvGrpSpPr>
        <p:grpSpPr>
          <a:xfrm>
            <a:off x="214282" y="1483910"/>
            <a:ext cx="8643998" cy="1500198"/>
            <a:chOff x="214282" y="1357298"/>
            <a:chExt cx="8643998" cy="1500198"/>
          </a:xfrm>
        </p:grpSpPr>
        <p:pic>
          <p:nvPicPr>
            <p:cNvPr id="13" name="รูปภาพ 12" descr="1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7224" y="1357298"/>
              <a:ext cx="8001056" cy="1500198"/>
            </a:xfrm>
            <a:prstGeom prst="rect">
              <a:avLst/>
            </a:prstGeom>
          </p:spPr>
        </p:pic>
        <p:sp>
          <p:nvSpPr>
            <p:cNvPr id="28673" name="Rectangle 1"/>
            <p:cNvSpPr>
              <a:spLocks noChangeArrowheads="1"/>
            </p:cNvSpPr>
            <p:nvPr/>
          </p:nvSpPr>
          <p:spPr bwMode="auto">
            <a:xfrm>
              <a:off x="1271784" y="1656020"/>
              <a:ext cx="7215238" cy="81862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lnSpc>
                  <a:spcPts val="28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th-TH" b="1" i="1" dirty="0" smtClean="0">
                  <a:latin typeface="TH SarabunPSK" pitchFamily="34" charset="-34"/>
                  <a:cs typeface="TH SarabunPSK" pitchFamily="34" charset="-34"/>
                </a:rPr>
                <a:t>กิจกรรมแลกเปลี่ยนเรียนรู้  ถอดบทเรียน และยกย่องเชิดชูเกียรติ การขับเคลื่อนกระบวนการ </a:t>
              </a:r>
              <a:r>
                <a:rPr lang="en-US" b="1" i="1" dirty="0" smtClean="0">
                  <a:latin typeface="TH SarabunPSK" pitchFamily="34" charset="-34"/>
                  <a:cs typeface="TH SarabunPSK" pitchFamily="34" charset="-34"/>
                </a:rPr>
                <a:t>PLC </a:t>
              </a:r>
              <a:r>
                <a:rPr lang="th-TH" b="1" i="1" dirty="0" smtClean="0">
                  <a:latin typeface="TH SarabunPSK" pitchFamily="34" charset="-34"/>
                  <a:cs typeface="TH SarabunPSK" pitchFamily="34" charset="-34"/>
                </a:rPr>
                <a:t>สู่สถานศึกษา</a:t>
              </a:r>
              <a:endParaRPr kumimoji="0" lang="th-TH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gray">
            <a:xfrm>
              <a:off x="214282" y="1428736"/>
              <a:ext cx="874351" cy="856676"/>
            </a:xfrm>
            <a:prstGeom prst="ellipse">
              <a:avLst/>
            </a:prstGeom>
            <a:gradFill rotWithShape="1"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th-TH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7924" y="1402796"/>
              <a:ext cx="64294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smtClean="0">
                  <a:solidFill>
                    <a:schemeClr val="bg1"/>
                  </a:solidFill>
                  <a:latin typeface="TH SarabunPSK" pitchFamily="34" charset="-34"/>
                  <a:cs typeface="TH SarabunPSK" pitchFamily="34" charset="-34"/>
                </a:rPr>
                <a:t>6</a:t>
              </a:r>
              <a:endParaRPr lang="th-TH" sz="4800" b="1" dirty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500034" y="3214686"/>
            <a:ext cx="8358246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FF0066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6.1 สถานศึกษาจัดกิจกรรมแลกเปลี่ยนเรียนรู้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(Show &amp; Share)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การขับเคลื่อนกระบวนการ 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PLC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สู่สถานศึกษา ที่สอดคล้องกับบริบทของสถานศึกษา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00034" y="4429132"/>
            <a:ext cx="8358246" cy="954107"/>
          </a:xfrm>
          <a:prstGeom prst="rect">
            <a:avLst/>
          </a:prstGeom>
          <a:solidFill>
            <a:schemeClr val="bg1"/>
          </a:solidFill>
          <a:ln w="57150">
            <a:solidFill>
              <a:srgbClr val="3333FF"/>
            </a:solidFill>
          </a:ln>
        </p:spPr>
        <p:txBody>
          <a:bodyPr wrap="square" rtlCol="0">
            <a:spAutoFit/>
          </a:bodyPr>
          <a:lstStyle/>
          <a:p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6.2 ยกย่องเชิดชูเกียรติข้าราชการครูและบุคลากรทางการศึกษา ที่มีกระบวนการดำเนินการที่ดีสามารถเป็นแบบอย่างได้ และเผยแพร่ด้วยวิธีการที่หลากหลาย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4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สวัสด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928802"/>
            <a:ext cx="3857652" cy="205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LOG BOOK</a:t>
            </a:r>
            <a:endParaRPr lang="th-TH" b="1" dirty="0"/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500174"/>
            <a:ext cx="7333021" cy="4639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LOG BOOK</a:t>
            </a:r>
            <a:endParaRPr lang="th-TH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1.</a:t>
            </a:r>
            <a:r>
              <a:rPr lang="th-TH" dirty="0" smtClean="0"/>
              <a:t>ค้นหาปัญหา</a:t>
            </a:r>
          </a:p>
          <a:p>
            <a:r>
              <a:rPr lang="en-US" dirty="0" smtClean="0"/>
              <a:t>………………………………………………………………………………</a:t>
            </a:r>
            <a:endParaRPr lang="th-TH" dirty="0" smtClean="0"/>
          </a:p>
          <a:p>
            <a:r>
              <a:rPr lang="en-US" dirty="0" smtClean="0"/>
              <a:t>2.</a:t>
            </a:r>
            <a:r>
              <a:rPr lang="th-TH" dirty="0" smtClean="0"/>
              <a:t>หาสาเหตุ</a:t>
            </a:r>
            <a:endParaRPr lang="th-TH" dirty="0" smtClean="0"/>
          </a:p>
          <a:p>
            <a:r>
              <a:rPr lang="en-US" dirty="0" smtClean="0"/>
              <a:t>………………………………………………………………………………\</a:t>
            </a:r>
            <a:endParaRPr lang="th-TH" dirty="0" smtClean="0"/>
          </a:p>
          <a:p>
            <a:r>
              <a:rPr lang="en-US" dirty="0" smtClean="0"/>
              <a:t>3.</a:t>
            </a:r>
            <a:r>
              <a:rPr lang="th-TH" dirty="0" smtClean="0"/>
              <a:t>แนวทางแก้ไข</a:t>
            </a:r>
            <a:endParaRPr lang="th-TH" dirty="0" smtClean="0"/>
          </a:p>
          <a:p>
            <a:r>
              <a:rPr lang="en-US" dirty="0" smtClean="0"/>
              <a:t>………………………………………………………………………………</a:t>
            </a:r>
            <a:endParaRPr lang="th-TH" dirty="0" smtClean="0"/>
          </a:p>
          <a:p>
            <a:r>
              <a:rPr lang="en-US" dirty="0" smtClean="0"/>
              <a:t>4.</a:t>
            </a:r>
            <a:r>
              <a:rPr lang="th-TH" dirty="0" smtClean="0"/>
              <a:t>ออกแบบกิจกรรม</a:t>
            </a:r>
            <a:endParaRPr lang="th-TH" dirty="0" smtClean="0"/>
          </a:p>
          <a:p>
            <a:r>
              <a:rPr lang="en-US" dirty="0" smtClean="0"/>
              <a:t>………………………………………………………………………………</a:t>
            </a:r>
            <a:endParaRPr lang="th-TH" dirty="0" smtClean="0"/>
          </a:p>
          <a:p>
            <a:r>
              <a:rPr lang="en-US" dirty="0" smtClean="0"/>
              <a:t>5.</a:t>
            </a:r>
            <a:r>
              <a:rPr lang="th-TH" dirty="0" smtClean="0"/>
              <a:t>นำสู่การปฏิบัติ</a:t>
            </a:r>
            <a:r>
              <a:rPr lang="en-US" dirty="0" smtClean="0"/>
              <a:t>(</a:t>
            </a:r>
            <a:r>
              <a:rPr lang="th-TH" dirty="0" smtClean="0"/>
              <a:t>ระบุเวลาหรือวันที่จะปฏิบัติ</a:t>
            </a:r>
            <a:r>
              <a:rPr lang="en-US" dirty="0" smtClean="0"/>
              <a:t>)</a:t>
            </a:r>
          </a:p>
          <a:p>
            <a:r>
              <a:rPr lang="en-US" dirty="0" smtClean="0"/>
              <a:t>………………………………………………………………………………</a:t>
            </a:r>
            <a:endParaRPr lang="th-TH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052736"/>
            <a:ext cx="79928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หัวใจการปฏิรูป 	คือ  	การปฏิรูปการเรียนรู้</a:t>
            </a:r>
          </a:p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จุดแตกหัก 	         คือ	ห้องเรียน</a:t>
            </a:r>
          </a:p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จุดพลิกผัน      	คือ 	ครู</a:t>
            </a:r>
          </a:p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หน้าที่		         คือ	การเรียนการสอน</a:t>
            </a:r>
          </a:p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จุดก้าวเดิน     	คือ	รู้จักเด็กรายบุคคล</a:t>
            </a:r>
          </a:p>
          <a:p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มาพัฒนาด้วยกระบวนการ 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PLC </a:t>
            </a:r>
            <a:r>
              <a:rPr lang="th-TH" sz="3600" b="1" dirty="0" smtClean="0">
                <a:latin typeface="TH SarabunIT๙" pitchFamily="34" charset="-34"/>
                <a:cs typeface="TH SarabunIT๙" pitchFamily="34" charset="-34"/>
              </a:rPr>
              <a:t>อบรมครูด้วยระบบ </a:t>
            </a:r>
            <a:r>
              <a:rPr lang="en-US" sz="3600" b="1" dirty="0" smtClean="0">
                <a:latin typeface="TH SarabunIT๙" pitchFamily="34" charset="-34"/>
                <a:cs typeface="TH SarabunIT๙" pitchFamily="34" charset="-34"/>
              </a:rPr>
              <a:t>PLC</a:t>
            </a:r>
            <a:endParaRPr lang="th-TH" sz="3600" b="1" dirty="0">
              <a:latin typeface="TH SarabunIT๙" pitchFamily="34" charset="-34"/>
              <a:cs typeface="TH SarabunIT๙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2703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 สพฐ.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0" y="56272"/>
            <a:ext cx="929760" cy="1328919"/>
          </a:xfrm>
          <a:prstGeom prst="rect">
            <a:avLst/>
          </a:prstGeom>
        </p:spPr>
      </p:pic>
      <p:pic>
        <p:nvPicPr>
          <p:cNvPr id="6" name="รูปภาพ 5" descr="สพฐ.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02" y="70340"/>
            <a:ext cx="8001024" cy="685372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500166" y="785794"/>
            <a:ext cx="74295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ขั้นตอนการขับเคลื่อน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สู่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สถานศึกษา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 </a:t>
            </a:r>
            <a:r>
              <a:rPr lang="th-TH" sz="32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สพฐ.</a:t>
            </a:r>
            <a:endParaRPr lang="th-TH" sz="32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10" name="กลุ่ม 9"/>
          <p:cNvGrpSpPr/>
          <p:nvPr/>
        </p:nvGrpSpPr>
        <p:grpSpPr>
          <a:xfrm>
            <a:off x="42204" y="1643050"/>
            <a:ext cx="8929717" cy="4286280"/>
            <a:chOff x="42204" y="1643050"/>
            <a:chExt cx="8929717" cy="4286280"/>
          </a:xfrm>
        </p:grpSpPr>
        <p:grpSp>
          <p:nvGrpSpPr>
            <p:cNvPr id="14" name="กลุ่ม 13"/>
            <p:cNvGrpSpPr/>
            <p:nvPr/>
          </p:nvGrpSpPr>
          <p:grpSpPr>
            <a:xfrm>
              <a:off x="42204" y="1643050"/>
              <a:ext cx="8929717" cy="1500198"/>
              <a:chOff x="1176351" y="4357694"/>
              <a:chExt cx="6714073" cy="1440180"/>
            </a:xfrm>
          </p:grpSpPr>
          <p:sp>
            <p:nvSpPr>
              <p:cNvPr id="15" name="สี่เหลี่ยมมุมมน 14"/>
              <p:cNvSpPr/>
              <p:nvPr/>
            </p:nvSpPr>
            <p:spPr>
              <a:xfrm>
                <a:off x="1767167" y="4357694"/>
                <a:ext cx="6123257" cy="1440180"/>
              </a:xfrm>
              <a:prstGeom prst="roundRect">
                <a:avLst/>
              </a:prstGeom>
              <a:solidFill>
                <a:srgbClr val="FFCCFF"/>
              </a:solidFill>
              <a:ln>
                <a:solidFill>
                  <a:srgbClr val="FF0066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lvl="0"/>
                <a:r>
                  <a:rPr lang="th-TH" sz="40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 แต่งตั้ง</a:t>
                </a:r>
                <a:r>
                  <a:rPr lang="th-TH" sz="4000" b="1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คณะกรรมการขับเคลื่อน </a:t>
                </a:r>
                <a:r>
                  <a:rPr lang="en-US" sz="4000" b="1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PLC </a:t>
                </a:r>
                <a:r>
                  <a:rPr lang="th-TH" sz="4000" b="1" dirty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สู่</a:t>
                </a:r>
                <a:r>
                  <a:rPr lang="th-TH" sz="40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สถานศึกษา ระดับ </a:t>
                </a:r>
                <a:r>
                  <a:rPr lang="th-TH" sz="4000" b="1" dirty="0" err="1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สพฐ.</a:t>
                </a:r>
                <a:endParaRPr lang="en-US" sz="40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  <p:sp>
            <p:nvSpPr>
              <p:cNvPr id="16" name="รูปหกเหลี่ยม 15"/>
              <p:cNvSpPr/>
              <p:nvPr/>
            </p:nvSpPr>
            <p:spPr>
              <a:xfrm>
                <a:off x="1176351" y="4357694"/>
                <a:ext cx="644529" cy="685800"/>
              </a:xfrm>
              <a:prstGeom prst="hexagon">
                <a:avLst/>
              </a:prstGeom>
              <a:solidFill>
                <a:srgbClr val="FFFF99"/>
              </a:solidFill>
              <a:ln w="76200" cmpd="sng">
                <a:solidFill>
                  <a:schemeClr val="tx1"/>
                </a:solidFill>
              </a:ln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en-US" sz="4800" b="1" dirty="0" smtClean="0">
                    <a:solidFill>
                      <a:schemeClr val="tx1"/>
                    </a:solidFill>
                    <a:latin typeface="TH SarabunPSK" pitchFamily="34" charset="-34"/>
                    <a:cs typeface="TH SarabunPSK" pitchFamily="34" charset="-34"/>
                  </a:rPr>
                  <a:t>1</a:t>
                </a:r>
                <a:endParaRPr lang="th-TH" sz="48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p:grpSp>
        <p:pic>
          <p:nvPicPr>
            <p:cNvPr id="11266" name="Picture 2" descr="ผลการค้นหารูปภาพสำหรับ ภาพการทํางานร่วมกัน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928926" y="3571876"/>
              <a:ext cx="3147323" cy="235745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 สพฐ.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0" y="56272"/>
            <a:ext cx="929760" cy="1328919"/>
          </a:xfrm>
          <a:prstGeom prst="rect">
            <a:avLst/>
          </a:prstGeom>
        </p:spPr>
      </p:pic>
      <p:pic>
        <p:nvPicPr>
          <p:cNvPr id="6" name="รูปภาพ 5" descr="สพฐ.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02" y="70340"/>
            <a:ext cx="8001024" cy="685372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500166" y="785794"/>
            <a:ext cx="74295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ขั้นตอนการขับเคลื่อน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สู่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สถานศึกษา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 </a:t>
            </a:r>
            <a:r>
              <a:rPr lang="th-TH" sz="32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สพฐ.</a:t>
            </a:r>
            <a:endParaRPr lang="th-TH" sz="32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13"/>
          <p:cNvGrpSpPr/>
          <p:nvPr/>
        </p:nvGrpSpPr>
        <p:grpSpPr>
          <a:xfrm>
            <a:off x="70340" y="1515340"/>
            <a:ext cx="7359180" cy="857256"/>
            <a:chOff x="1176350" y="4357694"/>
            <a:chExt cx="7359180" cy="857256"/>
          </a:xfrm>
        </p:grpSpPr>
        <p:sp>
          <p:nvSpPr>
            <p:cNvPr id="9" name="สี่เหลี่ยมมุมมน 8"/>
            <p:cNvSpPr/>
            <p:nvPr/>
          </p:nvSpPr>
          <p:spPr>
            <a:xfrm>
              <a:off x="1928794" y="4357694"/>
              <a:ext cx="6606736" cy="857256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rgbClr val="FF006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/>
              <a:r>
                <a:rPr lang="th-TH" sz="36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  กำหนด</a:t>
              </a:r>
              <a:r>
                <a:rPr lang="th-TH" sz="36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รูปแบบกระบวนการ </a:t>
              </a:r>
              <a:r>
                <a:rPr lang="en-US" sz="36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PLC </a:t>
              </a:r>
              <a:r>
                <a:rPr lang="th-TH" sz="36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ของ </a:t>
              </a:r>
              <a:r>
                <a:rPr lang="th-TH" sz="3600" b="1" dirty="0" err="1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สพฐ.</a:t>
              </a:r>
              <a:endPara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0" name="รูปหกเหลี่ยม 9"/>
            <p:cNvSpPr/>
            <p:nvPr/>
          </p:nvSpPr>
          <p:spPr>
            <a:xfrm>
              <a:off x="1176350" y="4413966"/>
              <a:ext cx="842058" cy="685800"/>
            </a:xfrm>
            <a:prstGeom prst="hexagon">
              <a:avLst/>
            </a:prstGeom>
            <a:solidFill>
              <a:srgbClr val="92D050"/>
            </a:solidFill>
            <a:ln w="762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2</a:t>
              </a:r>
              <a:endPara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92980" y="2555480"/>
            <a:ext cx="8572560" cy="1384995"/>
          </a:xfrm>
          <a:prstGeom prst="rect">
            <a:avLst/>
          </a:prstGeom>
          <a:solidFill>
            <a:srgbClr val="FFCC66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2.1 ประชุมสนทนากลุ่ม (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Focus Group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) ผู้อำนวยการสถานศึกษา  ศึกษานิเทศก์ 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ครู  เพื่อออกแบบสำรวจความต้องการพัฒนาตนเองของข้าราชการครู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ระหว่าง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วันที่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3-5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กุมภาพันธ์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2560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99362" y="4071942"/>
            <a:ext cx="8536738" cy="954107"/>
          </a:xfrm>
          <a:prstGeom prst="rect">
            <a:avLst/>
          </a:prstGeom>
          <a:solidFill>
            <a:srgbClr val="FF99FF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2.2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สำรวจความต้องการพัฒนาตนเองของข้าราชการครูทั่วประเทศ เพื่อนำมากำหนดกรอบหลักสูตรพัฒนาข้าราชการครู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399362" y="5158678"/>
            <a:ext cx="8530356" cy="1384995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b="1" dirty="0"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3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ประชุมกำหนดรูปแบบกระบวนการ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PLC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ของ </a:t>
            </a:r>
            <a:r>
              <a:rPr lang="th-TH" b="1" dirty="0" err="1">
                <a:latin typeface="TH SarabunPSK" pitchFamily="34" charset="-34"/>
                <a:cs typeface="TH SarabunPSK" pitchFamily="34" charset="-34"/>
              </a:rPr>
              <a:t>สพฐ.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 โดยการสังเคราะห์กระบวนการ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PLC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จากนักวิชาการ หน่วยงานราชการ และมหาวิทยาลัย ระหว่างวันที่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2-4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มีนาคม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2560</a:t>
            </a:r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 สพฐ.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0" y="56272"/>
            <a:ext cx="929760" cy="1328919"/>
          </a:xfrm>
          <a:prstGeom prst="rect">
            <a:avLst/>
          </a:prstGeom>
        </p:spPr>
      </p:pic>
      <p:pic>
        <p:nvPicPr>
          <p:cNvPr id="6" name="รูปภาพ 5" descr="สพฐ.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02" y="70340"/>
            <a:ext cx="8001024" cy="685372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500166" y="785794"/>
            <a:ext cx="74295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ขั้นตอนการขับเคลื่อน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สู่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สถานศึกษา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 </a:t>
            </a:r>
            <a:r>
              <a:rPr lang="th-TH" sz="32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สพฐ.</a:t>
            </a:r>
            <a:endParaRPr lang="th-TH" sz="32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8" name="กลุ่ม 13"/>
          <p:cNvGrpSpPr/>
          <p:nvPr/>
        </p:nvGrpSpPr>
        <p:grpSpPr>
          <a:xfrm>
            <a:off x="70340" y="1515340"/>
            <a:ext cx="7359180" cy="857256"/>
            <a:chOff x="1176350" y="4357694"/>
            <a:chExt cx="7359180" cy="857256"/>
          </a:xfrm>
        </p:grpSpPr>
        <p:sp>
          <p:nvSpPr>
            <p:cNvPr id="9" name="สี่เหลี่ยมมุมมน 8"/>
            <p:cNvSpPr/>
            <p:nvPr/>
          </p:nvSpPr>
          <p:spPr>
            <a:xfrm>
              <a:off x="1928794" y="4357694"/>
              <a:ext cx="6606736" cy="857256"/>
            </a:xfrm>
            <a:prstGeom prst="roundRect">
              <a:avLst/>
            </a:prstGeom>
            <a:solidFill>
              <a:srgbClr val="50D7F2"/>
            </a:solidFill>
            <a:ln>
              <a:solidFill>
                <a:srgbClr val="FF006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/>
              <a:r>
                <a:rPr lang="th-TH" sz="36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  ประชุมเชิงปฏิบัติการกระบวนการ </a:t>
              </a:r>
              <a:r>
                <a:rPr lang="en-US" sz="36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PLC </a:t>
              </a:r>
            </a:p>
          </p:txBody>
        </p:sp>
        <p:sp>
          <p:nvSpPr>
            <p:cNvPr id="10" name="รูปหกเหลี่ยม 9"/>
            <p:cNvSpPr/>
            <p:nvPr/>
          </p:nvSpPr>
          <p:spPr>
            <a:xfrm>
              <a:off x="1176350" y="4413966"/>
              <a:ext cx="842058" cy="685800"/>
            </a:xfrm>
            <a:prstGeom prst="hexagon">
              <a:avLst/>
            </a:prstGeom>
            <a:solidFill>
              <a:srgbClr val="FFCCFF"/>
            </a:solidFill>
            <a:ln w="762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3</a:t>
              </a:r>
              <a:endPara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392980" y="2639888"/>
            <a:ext cx="8572560" cy="954107"/>
          </a:xfrm>
          <a:prstGeom prst="rect">
            <a:avLst/>
          </a:prstGeom>
          <a:solidFill>
            <a:srgbClr val="FFCC66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3.1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ประชุมเชิงปฏิบัติการ การขับเคลื่อน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ให้กับผู้อำนวยการสำนักงานเขตพื้นที่การศึกษาวันที่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28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กุมภาพันธ์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2560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99362" y="3776514"/>
            <a:ext cx="8536738" cy="954107"/>
          </a:xfrm>
          <a:prstGeom prst="rect">
            <a:avLst/>
          </a:prstGeom>
          <a:solidFill>
            <a:srgbClr val="FF99FF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b="1" dirty="0">
                <a:latin typeface="TH SarabunPSK" pitchFamily="34" charset="-34"/>
                <a:cs typeface="TH SarabunPSK" pitchFamily="34" charset="-34"/>
              </a:rPr>
              <a:t>3.2 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อบรม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เชิงปฏิบัติการ การขับเคลื่อน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b="1" dirty="0" smtClean="0">
                <a:latin typeface="TH SarabunPSK" pitchFamily="34" charset="-34"/>
                <a:cs typeface="TH SarabunPSK" pitchFamily="34" charset="-34"/>
              </a:rPr>
              <a:t> PLC</a:t>
            </a:r>
            <a:r>
              <a:rPr lang="th-TH" b="1" dirty="0" smtClean="0"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สู่สถานศึกษา สำหรับศึกษานิเทศก์ ระหว่างวันที่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31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มีนาคม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– 6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เมษายน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2560</a:t>
            </a:r>
          </a:p>
        </p:txBody>
      </p:sp>
      <p:pic>
        <p:nvPicPr>
          <p:cNvPr id="18" name="Picture 3" descr="pe01846_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5286388"/>
            <a:ext cx="3448198" cy="15144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logo สพฐ.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40" y="56272"/>
            <a:ext cx="929760" cy="1328919"/>
          </a:xfrm>
          <a:prstGeom prst="rect">
            <a:avLst/>
          </a:prstGeom>
        </p:spPr>
      </p:pic>
      <p:pic>
        <p:nvPicPr>
          <p:cNvPr id="6" name="รูปภาพ 5" descr="สพฐ.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002" y="70340"/>
            <a:ext cx="8001024" cy="685372"/>
          </a:xfrm>
          <a:prstGeom prst="rect">
            <a:avLst/>
          </a:prstGeom>
        </p:spPr>
      </p:pic>
      <p:sp>
        <p:nvSpPr>
          <p:cNvPr id="7" name="สี่เหลี่ยมผืนผ้า 6"/>
          <p:cNvSpPr/>
          <p:nvPr/>
        </p:nvSpPr>
        <p:spPr>
          <a:xfrm>
            <a:off x="1500166" y="785794"/>
            <a:ext cx="7429552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ขั้นตอนการขับเคลื่อน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กระบวนการ</a:t>
            </a:r>
            <a:r>
              <a:rPr lang="en-US" sz="3200" b="1" dirty="0" smtClean="0">
                <a:latin typeface="TH SarabunPSK" pitchFamily="34" charset="-34"/>
                <a:cs typeface="TH SarabunPSK" pitchFamily="34" charset="-34"/>
              </a:rPr>
              <a:t> PLC </a:t>
            </a:r>
            <a:r>
              <a:rPr lang="th-TH" sz="3200" b="1" dirty="0">
                <a:latin typeface="TH SarabunPSK" pitchFamily="34" charset="-34"/>
                <a:cs typeface="TH SarabunPSK" pitchFamily="34" charset="-34"/>
              </a:rPr>
              <a:t>สู่</a:t>
            </a: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สถานศึกษา </a:t>
            </a:r>
            <a:r>
              <a:rPr lang="th-TH" sz="32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ระดับ </a:t>
            </a:r>
            <a:r>
              <a:rPr lang="th-TH" sz="32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สพฐ.</a:t>
            </a:r>
            <a:endParaRPr lang="th-TH" sz="3200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pSp>
        <p:nvGrpSpPr>
          <p:cNvPr id="2" name="กลุ่ม 13"/>
          <p:cNvGrpSpPr/>
          <p:nvPr/>
        </p:nvGrpSpPr>
        <p:grpSpPr>
          <a:xfrm>
            <a:off x="42204" y="1643050"/>
            <a:ext cx="8929717" cy="1214446"/>
            <a:chOff x="1176351" y="4357694"/>
            <a:chExt cx="6714073" cy="1165860"/>
          </a:xfrm>
        </p:grpSpPr>
        <p:sp>
          <p:nvSpPr>
            <p:cNvPr id="15" name="สี่เหลี่ยมมุมมน 14"/>
            <p:cNvSpPr/>
            <p:nvPr/>
          </p:nvSpPr>
          <p:spPr>
            <a:xfrm>
              <a:off x="1767167" y="4357694"/>
              <a:ext cx="6123257" cy="1165860"/>
            </a:xfrm>
            <a:prstGeom prst="roundRect">
              <a:avLst/>
            </a:prstGeom>
            <a:solidFill>
              <a:srgbClr val="FFCCFF"/>
            </a:solidFill>
            <a:ln>
              <a:solidFill>
                <a:srgbClr val="FF0066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0"/>
              <a:r>
                <a:rPr lang="th-TH" sz="36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ออกแบบ และวางแผนแนวทางการขับเคลื่อนกระบวนการ </a:t>
              </a:r>
              <a:r>
                <a:rPr lang="en-US" sz="36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PLC </a:t>
              </a:r>
              <a:r>
                <a:rPr lang="th-TH" sz="3600" b="1" dirty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สู่สถานศึกษา ระดับสำนักงานเขตพื้นที่การศึกษา</a:t>
              </a:r>
              <a:endParaRPr lang="en-US" sz="3600" b="1" dirty="0" smtClean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  <p:sp>
          <p:nvSpPr>
            <p:cNvPr id="16" name="รูปหกเหลี่ยม 15"/>
            <p:cNvSpPr/>
            <p:nvPr/>
          </p:nvSpPr>
          <p:spPr>
            <a:xfrm>
              <a:off x="1176351" y="4357694"/>
              <a:ext cx="644529" cy="685800"/>
            </a:xfrm>
            <a:prstGeom prst="hexagon">
              <a:avLst/>
            </a:prstGeom>
            <a:solidFill>
              <a:srgbClr val="FFFF99"/>
            </a:solidFill>
            <a:ln w="76200" cmpd="sng">
              <a:solidFill>
                <a:schemeClr val="tx1"/>
              </a:solidFill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H SarabunPSK" pitchFamily="34" charset="-34"/>
                  <a:cs typeface="TH SarabunPSK" pitchFamily="34" charset="-34"/>
                </a:rPr>
                <a:t>4</a:t>
              </a:r>
              <a:endParaRPr lang="th-TH" sz="4800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22640" y="3160404"/>
            <a:ext cx="8572560" cy="954107"/>
          </a:xfrm>
          <a:prstGeom prst="rect">
            <a:avLst/>
          </a:prstGeom>
          <a:solidFill>
            <a:srgbClr val="FFCC66"/>
          </a:soli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latin typeface="TH SarabunPSK" pitchFamily="34" charset="-34"/>
                <a:cs typeface="TH SarabunPSK" pitchFamily="34" charset="-34"/>
              </a:rPr>
              <a:t>4.1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กำหนดบทบาทหน้าที่คณะกรรมการขับเคลื่อนกระบวนการ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PLC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ในระดับ สำนักงานคณะกรรมการการศึกษาขั้นพื้นฐาน  สำนักงานเขตพื้นที่การศึกษา และสถานศึกษา</a:t>
            </a:r>
            <a:endParaRPr lang="en-US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29022" y="4310000"/>
            <a:ext cx="8536738" cy="523220"/>
          </a:xfrm>
          <a:prstGeom prst="rect">
            <a:avLst/>
          </a:prstGeom>
          <a:solidFill>
            <a:srgbClr val="FF99FF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4.2 </a:t>
            </a:r>
            <a:r>
              <a:rPr lang="th-TH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กำหนดรูปแบบการรายงานผลด้วยระบบ </a:t>
            </a:r>
            <a:r>
              <a:rPr lang="en-US" b="1" dirty="0">
                <a:solidFill>
                  <a:schemeClr val="tx1"/>
                </a:solidFill>
                <a:latin typeface="TH SarabunPSK" pitchFamily="34" charset="-34"/>
                <a:cs typeface="TH SarabunPSK" pitchFamily="34" charset="-34"/>
              </a:rPr>
              <a:t>Online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329022" y="5051418"/>
            <a:ext cx="8530356" cy="954107"/>
          </a:xfrm>
          <a:prstGeom prst="rect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TH SarabunPSK" pitchFamily="34" charset="-34"/>
                <a:cs typeface="TH SarabunPSK" pitchFamily="34" charset="-34"/>
              </a:rPr>
              <a:t>4.3 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จัดทำคู่มือประกอบการอบรมเชิงปฏิบัติการคณะกรรมการขับเคลื่อนกระบวนการ </a:t>
            </a:r>
            <a:r>
              <a:rPr lang="en-US" b="1" dirty="0">
                <a:latin typeface="TH SarabunPSK" pitchFamily="34" charset="-34"/>
                <a:cs typeface="TH SarabunPSK" pitchFamily="34" charset="-34"/>
              </a:rPr>
              <a:t>PLC</a:t>
            </a:r>
            <a:r>
              <a:rPr lang="th-TH" b="1" dirty="0">
                <a:latin typeface="TH SarabunPSK" pitchFamily="34" charset="-34"/>
                <a:cs typeface="TH SarabunPSK" pitchFamily="34" charset="-34"/>
              </a:rPr>
              <a:t>สู่สถานศึกษาระดับสำนักงานเขตพื้นที่การศึกษา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511</TotalTime>
  <Words>1513</Words>
  <Application>Microsoft Office PowerPoint</Application>
  <PresentationFormat>On-screen Show (4:3)</PresentationFormat>
  <Paragraphs>147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Arial</vt:lpstr>
      <vt:lpstr>Angsana New</vt:lpstr>
      <vt:lpstr>TH SarabunPSK</vt:lpstr>
      <vt:lpstr>Cordia New</vt:lpstr>
      <vt:lpstr>Calibri</vt:lpstr>
      <vt:lpstr>Constantia</vt:lpstr>
      <vt:lpstr>Browallia New</vt:lpstr>
      <vt:lpstr>Wingdings 2</vt:lpstr>
      <vt:lpstr>TH SarabunIT๙</vt:lpstr>
      <vt:lpstr>Flow</vt:lpstr>
      <vt:lpstr>Clip</vt:lpstr>
      <vt:lpstr>Slide 1</vt:lpstr>
      <vt:lpstr>    ใบงาน การพัฒนาการเรียนการสอนโดยใช้กระบวนการPLC(Professional  Learning  Community) </vt:lpstr>
      <vt:lpstr>LOG BOOK</vt:lpstr>
      <vt:lpstr>LOG BOOK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ภาพนิ่ง 1</dc:title>
  <dc:creator>User</dc:creator>
  <cp:lastModifiedBy>spm18-31</cp:lastModifiedBy>
  <cp:revision>31</cp:revision>
  <cp:lastPrinted>2017-04-27T03:04:13Z</cp:lastPrinted>
  <dcterms:created xsi:type="dcterms:W3CDTF">2017-04-25T01:25:19Z</dcterms:created>
  <dcterms:modified xsi:type="dcterms:W3CDTF">2017-05-28T08:09:14Z</dcterms:modified>
</cp:coreProperties>
</file>